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1"/>
  </p:notesMasterIdLst>
  <p:sldIdLst>
    <p:sldId id="256" r:id="rId3"/>
    <p:sldId id="2142533151" r:id="rId4"/>
    <p:sldId id="1018" r:id="rId5"/>
    <p:sldId id="268" r:id="rId6"/>
    <p:sldId id="2142533346" r:id="rId7"/>
    <p:sldId id="288" r:id="rId8"/>
    <p:sldId id="2142533308" r:id="rId9"/>
    <p:sldId id="2142533152" r:id="rId10"/>
    <p:sldId id="2147328784" r:id="rId11"/>
    <p:sldId id="1036" r:id="rId12"/>
    <p:sldId id="1027" r:id="rId13"/>
    <p:sldId id="1029" r:id="rId14"/>
    <p:sldId id="2142533153" r:id="rId15"/>
    <p:sldId id="2142533366" r:id="rId16"/>
    <p:sldId id="1033" r:id="rId17"/>
    <p:sldId id="2147328785" r:id="rId18"/>
    <p:sldId id="2147328786" r:id="rId19"/>
    <p:sldId id="2142533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C5232-14EF-4E48-905B-6E5D54C9FDD0}" v="1" dt="2024-08-20T15:02:54.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harmesh Tejani (NSEIX - BD&amp;PRODDEV)" userId="60762a21-36d0-4a52-902a-8f3796ddc3d9" providerId="ADAL" clId="{FA5C5232-14EF-4E48-905B-6E5D54C9FDD0}"/>
    <pc:docChg chg="addSld modSld">
      <pc:chgData name="Dharmesh Tejani (NSEIX - BD&amp;PRODDEV)" userId="60762a21-36d0-4a52-902a-8f3796ddc3d9" providerId="ADAL" clId="{FA5C5232-14EF-4E48-905B-6E5D54C9FDD0}" dt="2024-08-20T15:02:54.102" v="0"/>
      <pc:docMkLst>
        <pc:docMk/>
      </pc:docMkLst>
      <pc:sldChg chg="add">
        <pc:chgData name="Dharmesh Tejani (NSEIX - BD&amp;PRODDEV)" userId="60762a21-36d0-4a52-902a-8f3796ddc3d9" providerId="ADAL" clId="{FA5C5232-14EF-4E48-905B-6E5D54C9FDD0}" dt="2024-08-20T15:02:54.102" v="0"/>
        <pc:sldMkLst>
          <pc:docMk/>
          <pc:sldMk cId="3550751052" sldId="1036"/>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Sheet1!$A$2:$A$8</cx:f>
        <cx:lvl ptCount="7">
          <cx:pt idx="0">FY 17-18</cx:pt>
          <cx:pt idx="1">FY 18-19</cx:pt>
          <cx:pt idx="2">FY 19-20</cx:pt>
          <cx:pt idx="3">FY 20-21</cx:pt>
          <cx:pt idx="4">FY 21-22</cx:pt>
          <cx:pt idx="5">FY 22-23</cx:pt>
          <cx:pt idx="6">FY 23-24</cx:pt>
        </cx:lvl>
      </cx:strDim>
      <cx:numDim type="val">
        <cx:f>Sheet1!$B$2:$B$8</cx:f>
        <cx:lvl ptCount="7" formatCode="General">
          <cx:pt idx="0">7.3391399999999996</cx:pt>
          <cx:pt idx="1">81.350999999999999</cx:pt>
          <cx:pt idx="2">130.773</cx:pt>
          <cx:pt idx="3">185.00699</cx:pt>
          <cx:pt idx="4">242.69848999999999</cx:pt>
          <cx:pt idx="5">280.93099999999998</cx:pt>
          <cx:pt idx="6">734.5</cx:pt>
        </cx:lvl>
      </cx:numDim>
    </cx:data>
  </cx:chartData>
  <cx:chart>
    <cx:plotArea>
      <cx:plotAreaRegion>
        <cx:series layoutId="waterfall" uniqueId="{DF463E55-DB0A-42A2-9483-10439DC486B5}">
          <cx:tx>
            <cx:txData>
              <cx:f>Sheet1!$B$1</cx:f>
              <cx:v>Total Turnover</cx:v>
            </cx:txData>
          </cx:tx>
          <cx:spPr>
            <a:solidFill>
              <a:schemeClr val="accent2"/>
            </a:solidFill>
            <a:ln>
              <a:solidFill>
                <a:schemeClr val="accent2"/>
              </a:solidFill>
            </a:ln>
          </cx:spPr>
          <cx:dataLabels pos="outEnd">
            <cx:numFmt formatCode="#,##0.00" sourceLinked="0"/>
            <cx:txPr>
              <a:bodyPr spcFirstLastPara="1" vertOverflow="ellipsis" horzOverflow="overflow" wrap="square" lIns="0" tIns="0" rIns="0" bIns="0" anchor="ctr" anchorCtr="1"/>
              <a:lstStyle/>
              <a:p>
                <a:pPr algn="ctr" rtl="0">
                  <a:defRPr b="1">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pPr>
                <a:endParaRPr lang="en-US" sz="1197" b="1" i="0" u="none" strike="noStrike" baseline="0">
                  <a:solidFill>
                    <a:schemeClr val="tx1"/>
                  </a:solidFill>
                  <a:latin typeface="IBM Plex Sans" panose="020B0503050203000203" pitchFamily="34" charset="0"/>
                </a:endParaRPr>
              </a:p>
            </cx:txPr>
            <cx:visibility seriesName="0" categoryName="0" value="1"/>
            <cx:separator>, </cx:separator>
          </cx:dataLabels>
          <cx:dataId val="0"/>
          <cx:layoutPr>
            <cx:subtotals/>
          </cx:layoutPr>
        </cx:series>
      </cx:plotAreaRegion>
      <cx:axis id="0">
        <cx:catScaling gapWidth="2"/>
        <cx:tickLabels/>
        <cx:txPr>
          <a:bodyPr spcFirstLastPara="1" vertOverflow="ellipsis" horzOverflow="overflow" wrap="square" lIns="0" tIns="0" rIns="0" bIns="0" anchor="ctr" anchorCtr="1"/>
          <a:lstStyle/>
          <a:p>
            <a:pPr algn="ctr" rtl="0">
              <a:defRPr b="1">
                <a:solidFill>
                  <a:schemeClr val="tx1"/>
                </a:solidFill>
                <a:latin typeface="IBM Plex Sans" panose="020B0503050000000000" pitchFamily="34" charset="0"/>
                <a:ea typeface="IBM Plex Sans" panose="020B0503050000000000" pitchFamily="34" charset="0"/>
                <a:cs typeface="IBM Plex Sans" panose="020B0503050000000000" pitchFamily="34" charset="0"/>
              </a:defRPr>
            </a:pPr>
            <a:endParaRPr lang="en-US" sz="1197" b="1" i="0" u="none" strike="noStrike" baseline="0">
              <a:solidFill>
                <a:schemeClr val="tx1"/>
              </a:solidFill>
              <a:latin typeface="IBM Plex Sans" panose="020B0503050000000000" pitchFamily="34" charset="0"/>
            </a:endParaRPr>
          </a:p>
        </cx:txPr>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18EE1-3816-4E2D-9BE1-7B5712E39303}" type="datetimeFigureOut">
              <a:rPr lang="en-IN" smtClean="0"/>
              <a:t>20-08-2024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56959-57DC-4234-B1C9-0D5CA77D982A}" type="slidenum">
              <a:rPr lang="en-IN" smtClean="0"/>
              <a:t>‹#›</a:t>
            </a:fld>
            <a:endParaRPr lang="en-IN"/>
          </a:p>
        </p:txBody>
      </p:sp>
    </p:spTree>
    <p:extLst>
      <p:ext uri="{BB962C8B-B14F-4D97-AF65-F5344CB8AC3E}">
        <p14:creationId xmlns:p14="http://schemas.microsoft.com/office/powerpoint/2010/main" val="254087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7141" y="2503487"/>
            <a:ext cx="10180859" cy="1666876"/>
          </a:xfrm>
          <a:prstGeom prst="rect">
            <a:avLst/>
          </a:prstGeom>
        </p:spPr>
        <p:txBody>
          <a:bodyPr anchor="b"/>
          <a:lstStyle>
            <a:lvl1pPr algn="l">
              <a:defRPr sz="4800" b="1">
                <a:solidFill>
                  <a:srgbClr val="342A66"/>
                </a:solidFill>
                <a:latin typeface="IBM Plex Sans" panose="020B0503050000000000" pitchFamily="34" charset="0"/>
              </a:defRPr>
            </a:lvl1pPr>
          </a:lstStyle>
          <a:p>
            <a:r>
              <a:rPr lang="en-US" dirty="0"/>
              <a:t>Presentation</a:t>
            </a:r>
            <a:br>
              <a:rPr lang="en-US" dirty="0"/>
            </a:br>
            <a:r>
              <a:rPr lang="en-US" dirty="0"/>
              <a:t>Title</a:t>
            </a:r>
            <a:endParaRPr lang="en-IN" dirty="0"/>
          </a:p>
        </p:txBody>
      </p:sp>
      <p:sp>
        <p:nvSpPr>
          <p:cNvPr id="3" name="Subtitle 2"/>
          <p:cNvSpPr>
            <a:spLocks noGrp="1"/>
          </p:cNvSpPr>
          <p:nvPr>
            <p:ph type="subTitle" idx="1" hasCustomPrompt="1"/>
          </p:nvPr>
        </p:nvSpPr>
        <p:spPr>
          <a:xfrm>
            <a:off x="487141" y="4332863"/>
            <a:ext cx="9144000" cy="568325"/>
          </a:xfrm>
          <a:prstGeom prst="rect">
            <a:avLst/>
          </a:prstGeom>
        </p:spPr>
        <p:txBody>
          <a:bodyPr>
            <a:normAutofit/>
          </a:bodyPr>
          <a:lstStyle>
            <a:lvl1pPr marL="0" indent="0" algn="l">
              <a:buNone/>
              <a:defRPr sz="2200" b="0">
                <a:solidFill>
                  <a:srgbClr val="342A66"/>
                </a:solidFill>
                <a:latin typeface="IBM Plex Sans" panose="020B050305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Sub Title</a:t>
            </a:r>
          </a:p>
        </p:txBody>
      </p:sp>
      <p:pic>
        <p:nvPicPr>
          <p:cNvPr id="9" name="Picture 8">
            <a:extLst>
              <a:ext uri="{FF2B5EF4-FFF2-40B4-BE49-F238E27FC236}">
                <a16:creationId xmlns:a16="http://schemas.microsoft.com/office/drawing/2014/main" id="{7BFED952-2950-4C97-8C2E-1AB51B54A9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56" t="37157" r="11707" b="38268"/>
          <a:stretch/>
        </p:blipFill>
        <p:spPr>
          <a:xfrm>
            <a:off x="487141" y="326572"/>
            <a:ext cx="2603124" cy="914399"/>
          </a:xfrm>
          <a:prstGeom prst="rect">
            <a:avLst/>
          </a:prstGeom>
        </p:spPr>
      </p:pic>
      <p:pic>
        <p:nvPicPr>
          <p:cNvPr id="5" name="Picture 4">
            <a:extLst>
              <a:ext uri="{FF2B5EF4-FFF2-40B4-BE49-F238E27FC236}">
                <a16:creationId xmlns:a16="http://schemas.microsoft.com/office/drawing/2014/main" id="{68788159-B861-05AF-3A82-BF872CB58601}"/>
              </a:ext>
            </a:extLst>
          </p:cNvPr>
          <p:cNvPicPr>
            <a:picLocks noChangeAspect="1"/>
          </p:cNvPicPr>
          <p:nvPr userDrawn="1"/>
        </p:nvPicPr>
        <p:blipFill rotWithShape="1">
          <a:blip r:embed="rId3"/>
          <a:srcRect l="27943" t="21489" r="31336" b="18474"/>
          <a:stretch/>
        </p:blipFill>
        <p:spPr>
          <a:xfrm>
            <a:off x="10463348" y="326572"/>
            <a:ext cx="1241511" cy="957116"/>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2A55F336-E4E8-4A78-4B42-5DCAB81FB9BD}"/>
              </a:ext>
            </a:extLst>
          </p:cNvPr>
          <p:cNvPicPr>
            <a:picLocks noChangeAspect="1"/>
          </p:cNvPicPr>
          <p:nvPr userDrawn="1"/>
        </p:nvPicPr>
        <p:blipFill rotWithShape="1">
          <a:blip r:embed="rId4"/>
          <a:srcRect t="89276"/>
          <a:stretch/>
        </p:blipFill>
        <p:spPr>
          <a:xfrm>
            <a:off x="278807" y="6163177"/>
            <a:ext cx="11634380" cy="707886"/>
          </a:xfrm>
          <a:prstGeom prst="rect">
            <a:avLst/>
          </a:prstGeom>
        </p:spPr>
      </p:pic>
      <p:sp>
        <p:nvSpPr>
          <p:cNvPr id="4" name="Slide Number Placeholder 3">
            <a:extLst>
              <a:ext uri="{FF2B5EF4-FFF2-40B4-BE49-F238E27FC236}">
                <a16:creationId xmlns:a16="http://schemas.microsoft.com/office/drawing/2014/main" id="{177BBD74-FB61-49CF-8CF2-DE356037D715}"/>
              </a:ext>
            </a:extLst>
          </p:cNvPr>
          <p:cNvSpPr>
            <a:spLocks noGrp="1"/>
          </p:cNvSpPr>
          <p:nvPr>
            <p:ph type="sldNum" sz="quarter" idx="10"/>
          </p:nvPr>
        </p:nvSpPr>
        <p:spPr>
          <a:xfrm>
            <a:off x="5828208" y="6334557"/>
            <a:ext cx="535577" cy="365125"/>
          </a:xfrm>
        </p:spPr>
        <p:txBody>
          <a:bodyPr/>
          <a:lstStyle>
            <a:lvl1pPr>
              <a:defRPr/>
            </a:lvl1pPr>
          </a:lstStyle>
          <a:p>
            <a:r>
              <a:rPr lang="en-IN" dirty="0"/>
              <a:t>1</a:t>
            </a:r>
          </a:p>
        </p:txBody>
      </p:sp>
    </p:spTree>
    <p:extLst>
      <p:ext uri="{BB962C8B-B14F-4D97-AF65-F5344CB8AC3E}">
        <p14:creationId xmlns:p14="http://schemas.microsoft.com/office/powerpoint/2010/main" val="264042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2CC2735D-5660-4FBC-8DE6-6921B668D59C}"/>
              </a:ext>
            </a:extLst>
          </p:cNvPr>
          <p:cNvPicPr>
            <a:picLocks noChangeAspect="1"/>
          </p:cNvPicPr>
          <p:nvPr userDrawn="1"/>
        </p:nvPicPr>
        <p:blipFill rotWithShape="1">
          <a:blip r:embed="rId2"/>
          <a:srcRect t="89276"/>
          <a:stretch/>
        </p:blipFill>
        <p:spPr>
          <a:xfrm>
            <a:off x="278809" y="6150114"/>
            <a:ext cx="11634380" cy="707886"/>
          </a:xfrm>
          <a:prstGeom prst="rect">
            <a:avLst/>
          </a:prstGeom>
        </p:spPr>
      </p:pic>
      <p:sp>
        <p:nvSpPr>
          <p:cNvPr id="2" name="TextBox 1"/>
          <p:cNvSpPr txBox="1"/>
          <p:nvPr userDrawn="1"/>
        </p:nvSpPr>
        <p:spPr>
          <a:xfrm>
            <a:off x="409575" y="3136612"/>
            <a:ext cx="4977744" cy="707886"/>
          </a:xfrm>
          <a:prstGeom prst="rect">
            <a:avLst/>
          </a:prstGeom>
          <a:noFill/>
        </p:spPr>
        <p:txBody>
          <a:bodyPr wrap="square" rtlCol="0">
            <a:spAutoFit/>
          </a:bodyPr>
          <a:lstStyle/>
          <a:p>
            <a:r>
              <a:rPr lang="en-IN" sz="4000" b="1" dirty="0">
                <a:solidFill>
                  <a:srgbClr val="342A66"/>
                </a:solidFill>
                <a:latin typeface="IBM Plex Sans" panose="020B0503050000000000" pitchFamily="34" charset="0"/>
              </a:rPr>
              <a:t>Thank You</a:t>
            </a:r>
          </a:p>
        </p:txBody>
      </p:sp>
      <p:sp>
        <p:nvSpPr>
          <p:cNvPr id="3" name="Slide Number Placeholder 2">
            <a:extLst>
              <a:ext uri="{FF2B5EF4-FFF2-40B4-BE49-F238E27FC236}">
                <a16:creationId xmlns:a16="http://schemas.microsoft.com/office/drawing/2014/main" id="{50BCDCEB-C367-4F31-B99C-A958F702E574}"/>
              </a:ext>
            </a:extLst>
          </p:cNvPr>
          <p:cNvSpPr>
            <a:spLocks noGrp="1"/>
          </p:cNvSpPr>
          <p:nvPr>
            <p:ph type="sldNum" sz="quarter" idx="10"/>
          </p:nvPr>
        </p:nvSpPr>
        <p:spPr/>
        <p:txBody>
          <a:bodyPr/>
          <a:lstStyle/>
          <a:p>
            <a:fld id="{4F0DFB84-FD47-4CF3-87EF-FADFACF0B2F8}" type="slidenum">
              <a:rPr lang="en-IN" smtClean="0"/>
              <a:t>‹#›</a:t>
            </a:fld>
            <a:endParaRPr lang="en-IN" dirty="0"/>
          </a:p>
        </p:txBody>
      </p:sp>
      <p:sp>
        <p:nvSpPr>
          <p:cNvPr id="6" name="TextBox 5">
            <a:extLst>
              <a:ext uri="{FF2B5EF4-FFF2-40B4-BE49-F238E27FC236}">
                <a16:creationId xmlns:a16="http://schemas.microsoft.com/office/drawing/2014/main" id="{F7B99903-F615-9619-7462-3B1DF789F7DB}"/>
              </a:ext>
            </a:extLst>
          </p:cNvPr>
          <p:cNvSpPr txBox="1"/>
          <p:nvPr userDrawn="1"/>
        </p:nvSpPr>
        <p:spPr>
          <a:xfrm>
            <a:off x="9731829" y="470263"/>
            <a:ext cx="45719" cy="369332"/>
          </a:xfrm>
          <a:prstGeom prst="rect">
            <a:avLst/>
          </a:prstGeom>
          <a:noFill/>
        </p:spPr>
        <p:txBody>
          <a:bodyPr wrap="square" rtlCol="0">
            <a:spAutoFit/>
          </a:bodyPr>
          <a:lstStyle/>
          <a:p>
            <a:endParaRPr lang="en-IN" dirty="0"/>
          </a:p>
        </p:txBody>
      </p:sp>
      <p:pic>
        <p:nvPicPr>
          <p:cNvPr id="11" name="Picture 10">
            <a:extLst>
              <a:ext uri="{FF2B5EF4-FFF2-40B4-BE49-F238E27FC236}">
                <a16:creationId xmlns:a16="http://schemas.microsoft.com/office/drawing/2014/main" id="{FF892E66-526A-12B8-3908-C3C66BD7CA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656" t="37157" r="11707" b="38268"/>
          <a:stretch/>
        </p:blipFill>
        <p:spPr>
          <a:xfrm>
            <a:off x="487141" y="326572"/>
            <a:ext cx="2603124" cy="914399"/>
          </a:xfrm>
          <a:prstGeom prst="rect">
            <a:avLst/>
          </a:prstGeom>
        </p:spPr>
      </p:pic>
      <p:pic>
        <p:nvPicPr>
          <p:cNvPr id="12" name="Picture 11">
            <a:extLst>
              <a:ext uri="{FF2B5EF4-FFF2-40B4-BE49-F238E27FC236}">
                <a16:creationId xmlns:a16="http://schemas.microsoft.com/office/drawing/2014/main" id="{9DA68682-4DE8-C39B-AFF7-C86481ACE9E5}"/>
              </a:ext>
            </a:extLst>
          </p:cNvPr>
          <p:cNvPicPr>
            <a:picLocks noChangeAspect="1"/>
          </p:cNvPicPr>
          <p:nvPr userDrawn="1"/>
        </p:nvPicPr>
        <p:blipFill rotWithShape="1">
          <a:blip r:embed="rId4"/>
          <a:srcRect l="27943" t="21489" r="31336" b="18474"/>
          <a:stretch/>
        </p:blipFill>
        <p:spPr>
          <a:xfrm>
            <a:off x="10463348" y="326572"/>
            <a:ext cx="1241511" cy="957116"/>
          </a:xfrm>
          <a:prstGeom prst="rect">
            <a:avLst/>
          </a:prstGeom>
        </p:spPr>
      </p:pic>
    </p:spTree>
    <p:extLst>
      <p:ext uri="{BB962C8B-B14F-4D97-AF65-F5344CB8AC3E}">
        <p14:creationId xmlns:p14="http://schemas.microsoft.com/office/powerpoint/2010/main" val="337466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217" y="367810"/>
            <a:ext cx="10515600" cy="569869"/>
          </a:xfrm>
        </p:spPr>
        <p:txBody>
          <a:bodyPr>
            <a:noAutofit/>
          </a:bodyPr>
          <a:lstStyle>
            <a:lvl1pPr>
              <a:defRPr sz="3200" b="1">
                <a:solidFill>
                  <a:srgbClr val="342A66"/>
                </a:solidFill>
                <a:latin typeface="IBM Plex Sans" panose="020B0503050000000000" pitchFamily="34" charset="0"/>
              </a:defRPr>
            </a:lvl1pPr>
          </a:lstStyle>
          <a:p>
            <a:r>
              <a:rPr lang="en-US" dirty="0"/>
              <a:t>Header</a:t>
            </a:r>
            <a:endParaRPr lang="en-IN" dirty="0"/>
          </a:p>
        </p:txBody>
      </p:sp>
      <p:sp>
        <p:nvSpPr>
          <p:cNvPr id="3" name="Content Placeholder 2"/>
          <p:cNvSpPr>
            <a:spLocks noGrp="1"/>
          </p:cNvSpPr>
          <p:nvPr>
            <p:ph idx="1"/>
          </p:nvPr>
        </p:nvSpPr>
        <p:spPr>
          <a:xfrm>
            <a:off x="471055" y="1098829"/>
            <a:ext cx="10540762" cy="5087293"/>
          </a:xfrm>
        </p:spPr>
        <p:txBody>
          <a:bodyPr/>
          <a:lstStyle>
            <a:lvl1pPr>
              <a:defRPr>
                <a:solidFill>
                  <a:srgbClr val="342A66"/>
                </a:solidFill>
                <a:latin typeface="IBM Plex Sans" panose="020B0503050000000000" pitchFamily="34" charset="0"/>
              </a:defRPr>
            </a:lvl1pPr>
            <a:lvl2pPr>
              <a:defRPr>
                <a:solidFill>
                  <a:srgbClr val="342A66"/>
                </a:solidFill>
                <a:latin typeface="IBM Plex Sans" panose="020B0503050000000000" pitchFamily="34" charset="0"/>
              </a:defRPr>
            </a:lvl2pPr>
            <a:lvl3pPr>
              <a:defRPr>
                <a:solidFill>
                  <a:srgbClr val="342A66"/>
                </a:solidFill>
                <a:latin typeface="IBM Plex Sans" panose="020B0503050000000000" pitchFamily="34" charset="0"/>
              </a:defRPr>
            </a:lvl3pPr>
            <a:lvl4pPr>
              <a:defRPr>
                <a:solidFill>
                  <a:srgbClr val="342A66"/>
                </a:solidFill>
                <a:latin typeface="IBM Plex Sans" panose="020B0503050000000000" pitchFamily="34" charset="0"/>
              </a:defRPr>
            </a:lvl4pPr>
            <a:lvl5pPr>
              <a:defRPr>
                <a:solidFill>
                  <a:srgbClr val="342A66"/>
                </a:solidFill>
                <a:latin typeface="IBM Plex Sans" panose="020B0503050000000000"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Slide Number Placeholder 5">
            <a:extLst>
              <a:ext uri="{FF2B5EF4-FFF2-40B4-BE49-F238E27FC236}">
                <a16:creationId xmlns:a16="http://schemas.microsoft.com/office/drawing/2014/main" id="{A4EA24A8-232A-4572-B550-84C038E05254}"/>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236019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DD55-D194-F297-3EE5-A1EE22B76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A8608C-1F63-F60D-5846-041278C6C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D87581-48A7-8A45-6788-C718617168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0BA00A-889F-1BAE-7246-1915F81EC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4DE85-8372-665E-9546-023B65101869}"/>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126931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433C-0C2A-C478-5F3C-43011EF57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F40F5-1B05-2C61-713D-DF0A6CAEE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20CB0-DD35-6CF1-D795-5A85E07ADB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D7E42AA-B702-5F97-9ED8-F4944B204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F0B2D-2984-B211-8DE1-3746936DF9A0}"/>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138665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31C1-FD6D-D33D-57E1-690F876FA1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218B3-2416-0257-BBB2-496B08A9B1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36B7B8-276F-D447-831F-D0FD347FD11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F989A9-62F6-70B3-00CB-5EB7B5529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28962-4335-26AE-1197-C6DBFA8FB7DE}"/>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198691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857F-35DA-0103-9C99-A95E806E2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C93B2-28BF-4B2D-6B0B-E7537F7ED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8763E-606C-F307-E07D-FEFA8CC73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3263D9-C9A0-85E6-A63D-8531C3F10A7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A6163D9-591E-837F-B15D-59E79F69D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1A8226-7E0B-D89A-3477-5E92B4DD41FD}"/>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2499059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48F5-31EE-422E-787C-A637F55D88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81E5E0-005D-6639-1AF0-A457092AA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E2B9F-DDCE-C73F-D0EF-BBB2578AE4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C9A99-DFB4-444A-BBD8-192295A5E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93786-ED3B-A014-D5F7-3C59985403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2A4817-EFA0-3299-92E5-31FEE4D3ACF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1445E7B-9878-34EF-9869-10F6D9222E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CA849-7EEA-12A3-57EC-FA7FA9E7E604}"/>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359392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66AF-2F54-DC88-B753-E4ADF77DA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94A33E-D1CC-1F7E-4533-CB3340B1091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2EBCCF-02D8-3C81-31D8-605BC138E8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4C1141-FE5B-239F-E20F-1955FBA776C7}"/>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2390966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29795-4F8B-9993-C12A-754201A4F8D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2952831-8648-FD9B-6945-A737A50FC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D19AA-3E38-40B4-263F-48F9B6107982}"/>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413974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769A-9CC9-B88A-34A7-C74CA5BD7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91D22-9518-F1AF-550B-CCCBE6853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6C95F-6DF9-7DF6-4A46-8A0D4C30C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CA6ED-0224-6DAA-3FF8-DD15B900B1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62D415-0134-D7D4-3AB1-224BE1ACE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89735-52CA-D7A8-C913-89FD8E1B01C2}"/>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401702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496" y="885353"/>
            <a:ext cx="10540762" cy="5087293"/>
          </a:xfrm>
          <a:prstGeom prst="rect">
            <a:avLst/>
          </a:prstGeom>
        </p:spPr>
        <p:txBody>
          <a:bodyPr/>
          <a:lstStyle>
            <a:lvl1pPr>
              <a:defRPr>
                <a:solidFill>
                  <a:srgbClr val="342A66"/>
                </a:solidFill>
                <a:latin typeface="IBM Plex Sans" panose="020B0503050000000000" pitchFamily="34" charset="0"/>
              </a:defRPr>
            </a:lvl1pPr>
            <a:lvl2pPr>
              <a:defRPr>
                <a:solidFill>
                  <a:srgbClr val="342A66"/>
                </a:solidFill>
                <a:latin typeface="IBM Plex Sans" panose="020B0503050000000000" pitchFamily="34" charset="0"/>
              </a:defRPr>
            </a:lvl2pPr>
            <a:lvl3pPr>
              <a:defRPr>
                <a:solidFill>
                  <a:srgbClr val="342A66"/>
                </a:solidFill>
                <a:latin typeface="IBM Plex Sans" panose="020B0503050000000000" pitchFamily="34" charset="0"/>
              </a:defRPr>
            </a:lvl3pPr>
            <a:lvl4pPr>
              <a:defRPr>
                <a:solidFill>
                  <a:srgbClr val="342A66"/>
                </a:solidFill>
                <a:latin typeface="IBM Plex Sans" panose="020B0503050000000000" pitchFamily="34" charset="0"/>
              </a:defRPr>
            </a:lvl4pPr>
            <a:lvl5pPr>
              <a:defRPr>
                <a:solidFill>
                  <a:srgbClr val="342A66"/>
                </a:solidFill>
                <a:latin typeface="IBM Plex Sans" panose="020B0503050000000000"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Slide Number Placeholder 5">
            <a:extLst>
              <a:ext uri="{FF2B5EF4-FFF2-40B4-BE49-F238E27FC236}">
                <a16:creationId xmlns:a16="http://schemas.microsoft.com/office/drawing/2014/main" id="{A4EA24A8-232A-4572-B550-84C038E05254}"/>
              </a:ext>
            </a:extLst>
          </p:cNvPr>
          <p:cNvSpPr>
            <a:spLocks noGrp="1"/>
          </p:cNvSpPr>
          <p:nvPr>
            <p:ph type="sldNum" sz="quarter" idx="10"/>
          </p:nvPr>
        </p:nvSpPr>
        <p:spPr>
          <a:xfrm>
            <a:off x="4724399" y="6403020"/>
            <a:ext cx="2743200" cy="365125"/>
          </a:xfrm>
        </p:spPr>
        <p:txBody>
          <a:bodyPr/>
          <a:lstStyle/>
          <a:p>
            <a:fld id="{4F0DFB84-FD47-4CF3-87EF-FADFACF0B2F8}" type="slidenum">
              <a:rPr lang="en-IN" smtClean="0"/>
              <a:t>‹#›</a:t>
            </a:fld>
            <a:endParaRPr lang="en-IN"/>
          </a:p>
        </p:txBody>
      </p:sp>
      <p:pic>
        <p:nvPicPr>
          <p:cNvPr id="5" name="Picture 4">
            <a:extLst>
              <a:ext uri="{FF2B5EF4-FFF2-40B4-BE49-F238E27FC236}">
                <a16:creationId xmlns:a16="http://schemas.microsoft.com/office/drawing/2014/main" id="{4BC2CC69-4C7D-46B7-3934-A846096E2D74}"/>
              </a:ext>
            </a:extLst>
          </p:cNvPr>
          <p:cNvPicPr>
            <a:picLocks noChangeAspect="1"/>
          </p:cNvPicPr>
          <p:nvPr userDrawn="1"/>
        </p:nvPicPr>
        <p:blipFill>
          <a:blip r:embed="rId2"/>
          <a:stretch>
            <a:fillRect/>
          </a:stretch>
        </p:blipFill>
        <p:spPr>
          <a:xfrm flipV="1">
            <a:off x="368332" y="6753496"/>
            <a:ext cx="11455334" cy="104503"/>
          </a:xfrm>
          <a:prstGeom prst="rect">
            <a:avLst/>
          </a:prstGeom>
        </p:spPr>
      </p:pic>
      <p:sp>
        <p:nvSpPr>
          <p:cNvPr id="4" name="Text Placeholder 3">
            <a:extLst>
              <a:ext uri="{FF2B5EF4-FFF2-40B4-BE49-F238E27FC236}">
                <a16:creationId xmlns:a16="http://schemas.microsoft.com/office/drawing/2014/main" id="{4586BEE0-66B9-FFCE-14DE-4FEDA4715BD7}"/>
              </a:ext>
            </a:extLst>
          </p:cNvPr>
          <p:cNvSpPr>
            <a:spLocks noGrp="1"/>
          </p:cNvSpPr>
          <p:nvPr>
            <p:ph type="body" sz="quarter" idx="11" hasCustomPrompt="1"/>
          </p:nvPr>
        </p:nvSpPr>
        <p:spPr>
          <a:xfrm>
            <a:off x="562495" y="104503"/>
            <a:ext cx="10540761" cy="638175"/>
          </a:xfrm>
          <a:prstGeom prst="rect">
            <a:avLst/>
          </a:prstGeom>
        </p:spPr>
        <p:txBody>
          <a:bodyPr/>
          <a:lstStyle>
            <a:lvl1pPr marL="0" indent="0">
              <a:buNone/>
              <a:defRPr b="1"/>
            </a:lvl1pPr>
          </a:lstStyle>
          <a:p>
            <a:pPr lvl="0"/>
            <a:r>
              <a:rPr lang="en-US" dirty="0"/>
              <a:t>Content</a:t>
            </a:r>
          </a:p>
        </p:txBody>
      </p:sp>
    </p:spTree>
    <p:extLst>
      <p:ext uri="{BB962C8B-B14F-4D97-AF65-F5344CB8AC3E}">
        <p14:creationId xmlns:p14="http://schemas.microsoft.com/office/powerpoint/2010/main" val="889541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419A-6439-7DAE-C46C-979EC0AFE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B86D67-D61C-74AC-69DA-F2E35B7F3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7E3E8-C6DE-997E-8F5D-1B358BD61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F6A43-0195-64AE-054A-E8B37D8F28D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E7D0561-F201-1EB0-C96E-E8EF0E06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1CE85-0D45-EAC6-A0D2-9D6ED0DAD7ED}"/>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3515982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2A60-FACA-E2D8-1921-863C22E6B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C606C8-448B-9557-7E5C-F85AB5754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2D1E9-3E3C-0E48-1066-6BC8759F08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C1AE12-CA25-51D8-D12B-3CAB18EB3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E98A4-A60E-13B0-9B96-9E01879A0447}"/>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225630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F3676-B218-79BF-5055-9DDBD0E5A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F4FCA-5FF0-1328-ABEA-162C51CC1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F6EEB8-5475-3833-750A-A0B6BC9CE2A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D9189A2-68DB-9DA9-47B3-5AD98320A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D3861-191C-F5D1-C4D8-D9618853D3E9}"/>
              </a:ext>
            </a:extLst>
          </p:cNvPr>
          <p:cNvSpPr>
            <a:spLocks noGrp="1"/>
          </p:cNvSpPr>
          <p:nvPr>
            <p:ph type="sldNum" sz="quarter" idx="12"/>
          </p:nvPr>
        </p:nvSpPr>
        <p:spPr/>
        <p:txBody>
          <a:bodyPr/>
          <a:lstStyle/>
          <a:p>
            <a:fld id="{C2938C31-2860-4F13-916B-0ADEB8C6B187}" type="slidenum">
              <a:rPr lang="en-US" smtClean="0"/>
              <a:t>‹#›</a:t>
            </a:fld>
            <a:endParaRPr lang="en-US"/>
          </a:p>
        </p:txBody>
      </p:sp>
    </p:spTree>
    <p:extLst>
      <p:ext uri="{BB962C8B-B14F-4D97-AF65-F5344CB8AC3E}">
        <p14:creationId xmlns:p14="http://schemas.microsoft.com/office/powerpoint/2010/main" val="110504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86F4FA-41C6-4873-AC63-CBCC33410BD3}"/>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9159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28E8-B899-605E-43B1-2D1F63498B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Slide Number Placeholder 2">
            <a:extLst>
              <a:ext uri="{FF2B5EF4-FFF2-40B4-BE49-F238E27FC236}">
                <a16:creationId xmlns:a16="http://schemas.microsoft.com/office/drawing/2014/main" id="{1637A0F0-7855-6A7F-4521-5388E61351F5}"/>
              </a:ext>
            </a:extLst>
          </p:cNvPr>
          <p:cNvSpPr>
            <a:spLocks noGrp="1"/>
          </p:cNvSpPr>
          <p:nvPr>
            <p:ph type="sldNum" sz="quarter" idx="10"/>
          </p:nvPr>
        </p:nvSpPr>
        <p:spPr/>
        <p:txBody>
          <a:bodyPr/>
          <a:lstStyle/>
          <a:p>
            <a:fld id="{4F0DFB84-FD47-4CF3-87EF-FADFACF0B2F8}" type="slidenum">
              <a:rPr lang="en-IN" smtClean="0"/>
              <a:pPr/>
              <a:t>‹#›</a:t>
            </a:fld>
            <a:endParaRPr lang="en-IN"/>
          </a:p>
        </p:txBody>
      </p:sp>
    </p:spTree>
    <p:extLst>
      <p:ext uri="{BB962C8B-B14F-4D97-AF65-F5344CB8AC3E}">
        <p14:creationId xmlns:p14="http://schemas.microsoft.com/office/powerpoint/2010/main" val="172234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055" y="365125"/>
            <a:ext cx="10884333" cy="569013"/>
          </a:xfrm>
          <a:prstGeom prst="rect">
            <a:avLst/>
          </a:prstGeom>
        </p:spPr>
        <p:txBody>
          <a:bodyPr>
            <a:noAutofit/>
          </a:bodyPr>
          <a:lstStyle>
            <a:lvl1pPr>
              <a:defRPr sz="3200">
                <a:solidFill>
                  <a:srgbClr val="342A66"/>
                </a:solidFill>
                <a:latin typeface="IBM Plex Sans" panose="020B0503050000000000" pitchFamily="34" charset="0"/>
              </a:defRPr>
            </a:lvl1pPr>
          </a:lstStyle>
          <a:p>
            <a:r>
              <a:rPr lang="en-US"/>
              <a:t>Click to edit Master title style</a:t>
            </a:r>
            <a:endParaRPr lang="en-IN" dirty="0"/>
          </a:p>
        </p:txBody>
      </p:sp>
      <p:sp>
        <p:nvSpPr>
          <p:cNvPr id="3" name="Text Placeholder 2"/>
          <p:cNvSpPr>
            <a:spLocks noGrp="1"/>
          </p:cNvSpPr>
          <p:nvPr>
            <p:ph type="body" idx="1"/>
          </p:nvPr>
        </p:nvSpPr>
        <p:spPr>
          <a:xfrm>
            <a:off x="471055" y="1186444"/>
            <a:ext cx="5526520" cy="823912"/>
          </a:xfrm>
          <a:prstGeom prst="rect">
            <a:avLst/>
          </a:prstGeom>
        </p:spPr>
        <p:txBody>
          <a:bodyPr anchor="b">
            <a:noAutofit/>
          </a:bodyPr>
          <a:lstStyle>
            <a:lvl1pPr marL="0" indent="0">
              <a:buNone/>
              <a:defRPr sz="2400" b="1">
                <a:solidFill>
                  <a:srgbClr val="342A66"/>
                </a:solidFill>
                <a:latin typeface="IBM Plex Sans" panose="020B050305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1055" y="2339278"/>
            <a:ext cx="5526520" cy="3684588"/>
          </a:xfrm>
          <a:prstGeom prst="rect">
            <a:avLst/>
          </a:prstGeom>
        </p:spPr>
        <p:txBody>
          <a:bodyPr>
            <a:noAutofit/>
          </a:bodyPr>
          <a:lstStyle>
            <a:lvl1pPr>
              <a:defRPr>
                <a:solidFill>
                  <a:srgbClr val="342A66"/>
                </a:solidFill>
                <a:latin typeface="IBM Plex Sans" panose="020B0503050000000000" pitchFamily="34" charset="0"/>
              </a:defRPr>
            </a:lvl1pPr>
            <a:lvl2pPr>
              <a:defRPr>
                <a:solidFill>
                  <a:srgbClr val="342A66"/>
                </a:solidFill>
                <a:latin typeface="IBM Plex Sans" panose="020B0503050000000000" pitchFamily="34" charset="0"/>
              </a:defRPr>
            </a:lvl2pPr>
            <a:lvl3pPr>
              <a:defRPr>
                <a:solidFill>
                  <a:srgbClr val="342A66"/>
                </a:solidFill>
                <a:latin typeface="IBM Plex Sans" panose="020B0503050000000000" pitchFamily="34" charset="0"/>
              </a:defRPr>
            </a:lvl3pPr>
            <a:lvl4pPr>
              <a:defRPr>
                <a:solidFill>
                  <a:srgbClr val="342A66"/>
                </a:solidFill>
                <a:latin typeface="IBM Plex Sans" panose="020B0503050000000000" pitchFamily="34" charset="0"/>
              </a:defRPr>
            </a:lvl4pPr>
            <a:lvl5pPr>
              <a:defRPr>
                <a:solidFill>
                  <a:srgbClr val="342A66"/>
                </a:solidFill>
                <a:latin typeface="IBM Plex Sans" panose="020B050305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26678" y="1186444"/>
            <a:ext cx="5526000" cy="823912"/>
          </a:xfrm>
          <a:prstGeom prst="rect">
            <a:avLst/>
          </a:prstGeom>
        </p:spPr>
        <p:txBody>
          <a:bodyPr anchor="b">
            <a:noAutofit/>
          </a:bodyPr>
          <a:lstStyle>
            <a:lvl1pPr marL="0" indent="0">
              <a:buNone/>
              <a:defRPr sz="2400" b="1">
                <a:solidFill>
                  <a:srgbClr val="342A66"/>
                </a:solidFill>
                <a:latin typeface="IBM Plex Sans" panose="020B050305000000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3192" y="2339278"/>
            <a:ext cx="5469485" cy="3684588"/>
          </a:xfrm>
          <a:prstGeom prst="rect">
            <a:avLst/>
          </a:prstGeom>
        </p:spPr>
        <p:txBody>
          <a:bodyPr>
            <a:noAutofit/>
          </a:bodyPr>
          <a:lstStyle>
            <a:lvl1pPr>
              <a:defRPr>
                <a:solidFill>
                  <a:srgbClr val="342A66"/>
                </a:solidFill>
                <a:latin typeface="IBM Plex Sans" panose="020B0503050000000000" pitchFamily="34" charset="0"/>
              </a:defRPr>
            </a:lvl1pPr>
            <a:lvl2pPr>
              <a:defRPr>
                <a:solidFill>
                  <a:srgbClr val="342A66"/>
                </a:solidFill>
                <a:latin typeface="IBM Plex Sans" panose="020B0503050000000000" pitchFamily="34" charset="0"/>
              </a:defRPr>
            </a:lvl2pPr>
            <a:lvl3pPr>
              <a:defRPr>
                <a:solidFill>
                  <a:srgbClr val="342A66"/>
                </a:solidFill>
                <a:latin typeface="IBM Plex Sans" panose="020B0503050000000000" pitchFamily="34" charset="0"/>
              </a:defRPr>
            </a:lvl3pPr>
            <a:lvl4pPr>
              <a:defRPr>
                <a:solidFill>
                  <a:srgbClr val="342A66"/>
                </a:solidFill>
                <a:latin typeface="IBM Plex Sans" panose="020B0503050000000000" pitchFamily="34" charset="0"/>
              </a:defRPr>
            </a:lvl4pPr>
            <a:lvl5pPr>
              <a:defRPr>
                <a:solidFill>
                  <a:srgbClr val="342A66"/>
                </a:solidFill>
                <a:latin typeface="IBM Plex Sans" panose="020B050305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Slide Number Placeholder 7">
            <a:extLst>
              <a:ext uri="{FF2B5EF4-FFF2-40B4-BE49-F238E27FC236}">
                <a16:creationId xmlns:a16="http://schemas.microsoft.com/office/drawing/2014/main" id="{EEE46D75-64DB-4F91-AAA8-5C3E73729F29}"/>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409871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6217" y="351815"/>
            <a:ext cx="10515600" cy="598211"/>
          </a:xfrm>
          <a:prstGeom prst="rect">
            <a:avLst/>
          </a:prstGeom>
        </p:spPr>
        <p:txBody>
          <a:bodyPr>
            <a:noAutofit/>
          </a:bodyPr>
          <a:lstStyle>
            <a:lvl1pPr>
              <a:defRPr sz="3200">
                <a:solidFill>
                  <a:srgbClr val="342A66"/>
                </a:solidFill>
                <a:latin typeface="IBM Plex Sans" panose="020B0503050000000000" pitchFamily="34" charset="0"/>
              </a:defRPr>
            </a:lvl1pPr>
          </a:lstStyle>
          <a:p>
            <a:r>
              <a:rPr lang="en-US"/>
              <a:t>Click to edit Master title style</a:t>
            </a:r>
            <a:endParaRPr lang="en-IN"/>
          </a:p>
        </p:txBody>
      </p:sp>
      <p:sp>
        <p:nvSpPr>
          <p:cNvPr id="4" name="Slide Number Placeholder 3">
            <a:extLst>
              <a:ext uri="{FF2B5EF4-FFF2-40B4-BE49-F238E27FC236}">
                <a16:creationId xmlns:a16="http://schemas.microsoft.com/office/drawing/2014/main" id="{DF5C8910-6BAB-4F05-A2A8-1DD06920ADF7}"/>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354031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2B7020-7783-404D-BAC6-3D22973A8F16}"/>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348571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055" y="350437"/>
            <a:ext cx="4374077" cy="1600200"/>
          </a:xfrm>
          <a:prstGeom prst="rect">
            <a:avLst/>
          </a:prstGeom>
        </p:spPr>
        <p:txBody>
          <a:bodyPr anchor="b">
            <a:noAutofit/>
          </a:bodyPr>
          <a:lstStyle>
            <a:lvl1pPr>
              <a:defRPr sz="3200" b="1">
                <a:solidFill>
                  <a:srgbClr val="342A66"/>
                </a:solidFill>
                <a:latin typeface="IBM Plex Sans" panose="020B0503050000000000" pitchFamily="34" charset="0"/>
              </a:defRPr>
            </a:lvl1pPr>
          </a:lstStyle>
          <a:p>
            <a:r>
              <a:rPr lang="en-US"/>
              <a:t>Click to edit Master title style</a:t>
            </a:r>
            <a:endParaRPr lang="en-IN"/>
          </a:p>
        </p:txBody>
      </p:sp>
      <p:sp>
        <p:nvSpPr>
          <p:cNvPr id="3" name="Content Placeholder 2"/>
          <p:cNvSpPr>
            <a:spLocks noGrp="1"/>
          </p:cNvSpPr>
          <p:nvPr>
            <p:ph idx="1"/>
          </p:nvPr>
        </p:nvSpPr>
        <p:spPr>
          <a:xfrm>
            <a:off x="5194181" y="375961"/>
            <a:ext cx="6172200" cy="5485089"/>
          </a:xfrm>
          <a:prstGeom prst="rect">
            <a:avLst/>
          </a:prstGeom>
        </p:spPr>
        <p:txBody>
          <a:bodyPr>
            <a:noAutofit/>
          </a:bodyPr>
          <a:lstStyle>
            <a:lvl1pPr>
              <a:defRPr sz="3200">
                <a:solidFill>
                  <a:srgbClr val="342A66"/>
                </a:solidFill>
                <a:latin typeface="IBM Plex Sans" panose="020B0503050000000000" pitchFamily="34" charset="0"/>
              </a:defRPr>
            </a:lvl1pPr>
            <a:lvl2pPr>
              <a:defRPr sz="2800">
                <a:solidFill>
                  <a:srgbClr val="342A66"/>
                </a:solidFill>
                <a:latin typeface="IBM Plex Sans" panose="020B0503050000000000" pitchFamily="34" charset="0"/>
              </a:defRPr>
            </a:lvl2pPr>
            <a:lvl3pPr>
              <a:defRPr sz="2400">
                <a:solidFill>
                  <a:srgbClr val="342A66"/>
                </a:solidFill>
                <a:latin typeface="IBM Plex Sans" panose="020B0503050000000000" pitchFamily="34" charset="0"/>
              </a:defRPr>
            </a:lvl3pPr>
            <a:lvl4pPr>
              <a:defRPr sz="2000">
                <a:solidFill>
                  <a:srgbClr val="342A66"/>
                </a:solidFill>
                <a:latin typeface="IBM Plex Sans" panose="020B0503050000000000" pitchFamily="34" charset="0"/>
              </a:defRPr>
            </a:lvl4pPr>
            <a:lvl5pPr>
              <a:defRPr sz="2000">
                <a:solidFill>
                  <a:srgbClr val="342A66"/>
                </a:solidFill>
                <a:latin typeface="IBM Plex Sans" panose="020B0503050000000000"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Text Placeholder 3"/>
          <p:cNvSpPr>
            <a:spLocks noGrp="1"/>
          </p:cNvSpPr>
          <p:nvPr>
            <p:ph type="body" sz="half" idx="2"/>
          </p:nvPr>
        </p:nvSpPr>
        <p:spPr>
          <a:xfrm>
            <a:off x="471055" y="2049462"/>
            <a:ext cx="4374077" cy="3811588"/>
          </a:xfrm>
          <a:prstGeom prst="rect">
            <a:avLst/>
          </a:prstGeom>
        </p:spPr>
        <p:txBody>
          <a:bodyPr>
            <a:noAutofit/>
          </a:bodyPr>
          <a:lstStyle>
            <a:lvl1pPr marL="0" indent="0">
              <a:buNone/>
              <a:defRPr sz="1600">
                <a:solidFill>
                  <a:srgbClr val="342A66"/>
                </a:solidFill>
                <a:latin typeface="IBM Plex Sans" panose="020B0503050000000000"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EE575659-AEBC-46A8-BB5F-3539AA47BF4A}"/>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141745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3200">
                <a:solidFill>
                  <a:srgbClr val="342A66"/>
                </a:solidFill>
                <a:latin typeface="IBM Plex Sans" panose="020B0503050000000000" pitchFamily="34" charset="0"/>
              </a:defRPr>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a:prstGeom prst="rect">
            <a:avLst/>
          </a:prstGeom>
        </p:spPr>
        <p:txBody>
          <a:bodyPr>
            <a:noAutofit/>
          </a:bodyPr>
          <a:lstStyle>
            <a:lvl1pPr marL="0" indent="0">
              <a:buNone/>
              <a:defRPr sz="3200">
                <a:solidFill>
                  <a:srgbClr val="342A66"/>
                </a:solidFill>
                <a:latin typeface="IBM Plex Sans" panose="020B0503050000000000"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839788" y="2057400"/>
            <a:ext cx="3932237" cy="3811588"/>
          </a:xfrm>
          <a:prstGeom prst="rect">
            <a:avLst/>
          </a:prstGeom>
        </p:spPr>
        <p:txBody>
          <a:bodyPr>
            <a:noAutofit/>
          </a:bodyPr>
          <a:lstStyle>
            <a:lvl1pPr marL="0" indent="0">
              <a:buNone/>
              <a:defRPr sz="1600">
                <a:solidFill>
                  <a:srgbClr val="342A66"/>
                </a:solidFill>
                <a:latin typeface="IBM Plex Sans" panose="020B0503050000000000"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9BD02BFB-EE50-459F-BEC4-0F8C19349C5C}"/>
              </a:ext>
            </a:extLst>
          </p:cNvPr>
          <p:cNvSpPr>
            <a:spLocks noGrp="1"/>
          </p:cNvSpPr>
          <p:nvPr>
            <p:ph type="sldNum" sz="quarter" idx="10"/>
          </p:nvPr>
        </p:nvSpPr>
        <p:spPr/>
        <p:txBody>
          <a:bodyPr/>
          <a:lstStyle/>
          <a:p>
            <a:fld id="{4F0DFB84-FD47-4CF3-87EF-FADFACF0B2F8}" type="slidenum">
              <a:rPr lang="en-IN" smtClean="0"/>
              <a:t>‹#›</a:t>
            </a:fld>
            <a:endParaRPr lang="en-IN"/>
          </a:p>
        </p:txBody>
      </p:sp>
    </p:spTree>
    <p:extLst>
      <p:ext uri="{BB962C8B-B14F-4D97-AF65-F5344CB8AC3E}">
        <p14:creationId xmlns:p14="http://schemas.microsoft.com/office/powerpoint/2010/main" val="33009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E8B026-0073-48CF-BA65-910E2D750FBE}"/>
              </a:ext>
            </a:extLst>
          </p:cNvPr>
          <p:cNvSpPr>
            <a:spLocks noGrp="1"/>
          </p:cNvSpPr>
          <p:nvPr>
            <p:ph type="sldNum" sz="quarter" idx="4"/>
          </p:nvPr>
        </p:nvSpPr>
        <p:spPr>
          <a:xfrm>
            <a:off x="5636996" y="6479431"/>
            <a:ext cx="918008" cy="262345"/>
          </a:xfrm>
          <a:prstGeom prst="rect">
            <a:avLst/>
          </a:prstGeom>
        </p:spPr>
        <p:txBody>
          <a:bodyPr vert="horz" lIns="91440" tIns="45720" rIns="91440" bIns="45720" rtlCol="0" anchor="ctr"/>
          <a:lstStyle>
            <a:lvl1pPr algn="ctr">
              <a:defRPr sz="1200">
                <a:solidFill>
                  <a:schemeClr val="tx1">
                    <a:tint val="75000"/>
                  </a:schemeClr>
                </a:solidFill>
              </a:defRPr>
            </a:lvl1pPr>
          </a:lstStyle>
          <a:p>
            <a:fld id="{4F0DFB84-FD47-4CF3-87EF-FADFACF0B2F8}" type="slidenum">
              <a:rPr lang="en-IN" smtClean="0"/>
              <a:pPr/>
              <a:t>‹#›</a:t>
            </a:fld>
            <a:endParaRPr lang="en-IN"/>
          </a:p>
        </p:txBody>
      </p:sp>
      <p:sp>
        <p:nvSpPr>
          <p:cNvPr id="13" name="TextBox 12">
            <a:extLst>
              <a:ext uri="{FF2B5EF4-FFF2-40B4-BE49-F238E27FC236}">
                <a16:creationId xmlns:a16="http://schemas.microsoft.com/office/drawing/2014/main" id="{6AE37E8A-33F6-39A5-D9FD-B41A94D994C7}"/>
              </a:ext>
            </a:extLst>
          </p:cNvPr>
          <p:cNvSpPr txBox="1"/>
          <p:nvPr userDrawn="1"/>
        </p:nvSpPr>
        <p:spPr>
          <a:xfrm>
            <a:off x="11090366" y="6354019"/>
            <a:ext cx="658892" cy="365126"/>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IN" dirty="0"/>
          </a:p>
        </p:txBody>
      </p:sp>
      <p:pic>
        <p:nvPicPr>
          <p:cNvPr id="5" name="Picture 4" descr="A blue letters on a white background&#10;&#10;Description automatically generated with medium confidence">
            <a:extLst>
              <a:ext uri="{FF2B5EF4-FFF2-40B4-BE49-F238E27FC236}">
                <a16:creationId xmlns:a16="http://schemas.microsoft.com/office/drawing/2014/main" id="{5A025F14-CCF7-95F1-79B5-2EB7BC6FBC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6723" y="6451451"/>
            <a:ext cx="1113883" cy="290325"/>
          </a:xfrm>
          <a:prstGeom prst="rect">
            <a:avLst/>
          </a:prstGeom>
        </p:spPr>
      </p:pic>
      <p:pic>
        <p:nvPicPr>
          <p:cNvPr id="9" name="Picture 8">
            <a:extLst>
              <a:ext uri="{FF2B5EF4-FFF2-40B4-BE49-F238E27FC236}">
                <a16:creationId xmlns:a16="http://schemas.microsoft.com/office/drawing/2014/main" id="{4490A572-5962-7FDA-2951-59C4B765524C}"/>
              </a:ext>
            </a:extLst>
          </p:cNvPr>
          <p:cNvPicPr>
            <a:picLocks noChangeAspect="1"/>
          </p:cNvPicPr>
          <p:nvPr userDrawn="1"/>
        </p:nvPicPr>
        <p:blipFill>
          <a:blip r:embed="rId15"/>
          <a:stretch>
            <a:fillRect/>
          </a:stretch>
        </p:blipFill>
        <p:spPr>
          <a:xfrm>
            <a:off x="500233" y="6741776"/>
            <a:ext cx="11249025" cy="114300"/>
          </a:xfrm>
          <a:prstGeom prst="rect">
            <a:avLst/>
          </a:prstGeom>
        </p:spPr>
      </p:pic>
      <p:sp>
        <p:nvSpPr>
          <p:cNvPr id="3" name="TextBox 2">
            <a:extLst>
              <a:ext uri="{FF2B5EF4-FFF2-40B4-BE49-F238E27FC236}">
                <a16:creationId xmlns:a16="http://schemas.microsoft.com/office/drawing/2014/main" id="{0AF93E3D-4294-7FFB-C3CD-1561EDFA66AD}"/>
              </a:ext>
            </a:extLst>
          </p:cNvPr>
          <p:cNvSpPr txBox="1"/>
          <p:nvPr userDrawn="1">
            <p:extLst>
              <p:ext uri="{1162E1C5-73C7-4A58-AE30-91384D911F3F}">
                <p184:classification xmlns:p184="http://schemas.microsoft.com/office/powerpoint/2018/4/main" val="ftr"/>
              </p:ext>
            </p:extLst>
          </p:nvPr>
        </p:nvSpPr>
        <p:spPr>
          <a:xfrm>
            <a:off x="5656263" y="6642100"/>
            <a:ext cx="908050"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Non-Confidential</a:t>
            </a:r>
          </a:p>
        </p:txBody>
      </p:sp>
    </p:spTree>
    <p:extLst>
      <p:ext uri="{BB962C8B-B14F-4D97-AF65-F5344CB8AC3E}">
        <p14:creationId xmlns:p14="http://schemas.microsoft.com/office/powerpoint/2010/main" val="267601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42A66"/>
          </a:solidFill>
          <a:latin typeface="IBM Plex Sans" panose="020B050305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42A66"/>
          </a:solidFill>
          <a:latin typeface="IBM Plex Sans" panose="020B05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42A66"/>
          </a:solidFill>
          <a:latin typeface="IBM Plex Sans" panose="020B050305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42A66"/>
          </a:solidFill>
          <a:latin typeface="IBM Plex Sans" panose="020B050305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42A66"/>
          </a:solidFill>
          <a:latin typeface="IBM Plex Sans" panose="020B050305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42A66"/>
          </a:solidFill>
          <a:latin typeface="IBM Plex Sans" panose="020B050305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ECC09-2270-353B-0CBE-0A6202CAB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1ACB93-7DA5-2D8C-7933-E47A3A17B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C725E-FDF3-F778-687E-B5661D34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DF3F532-E502-29A8-FF44-ABFC04646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56A497-CBD3-BD63-220E-688472062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938C31-2860-4F13-916B-0ADEB8C6B187}" type="slidenum">
              <a:rPr lang="en-US" smtClean="0"/>
              <a:t>‹#›</a:t>
            </a:fld>
            <a:endParaRPr lang="en-US"/>
          </a:p>
        </p:txBody>
      </p:sp>
      <p:sp>
        <p:nvSpPr>
          <p:cNvPr id="8" name="TextBox 7">
            <a:extLst>
              <a:ext uri="{FF2B5EF4-FFF2-40B4-BE49-F238E27FC236}">
                <a16:creationId xmlns:a16="http://schemas.microsoft.com/office/drawing/2014/main" id="{734D8014-0B44-30BD-0164-ED7A51C087F2}"/>
              </a:ext>
            </a:extLst>
          </p:cNvPr>
          <p:cNvSpPr txBox="1"/>
          <p:nvPr userDrawn="1">
            <p:extLst>
              <p:ext uri="{1162E1C5-73C7-4A58-AE30-91384D911F3F}">
                <p184:classification xmlns:p184="http://schemas.microsoft.com/office/powerpoint/2018/4/main" val="ftr"/>
              </p:ext>
            </p:extLst>
          </p:nvPr>
        </p:nvSpPr>
        <p:spPr>
          <a:xfrm>
            <a:off x="5656263" y="6642100"/>
            <a:ext cx="908050" cy="152400"/>
          </a:xfrm>
          <a:prstGeom prst="rect">
            <a:avLst/>
          </a:prstGeom>
        </p:spPr>
        <p:txBody>
          <a:bodyPr horzOverflow="overflow" lIns="0" tIns="0" rIns="0" bIns="0">
            <a:spAutoFit/>
          </a:bodyPr>
          <a:lstStyle/>
          <a:p>
            <a:pPr algn="l"/>
            <a:r>
              <a:rPr lang="en-US" sz="1000">
                <a:solidFill>
                  <a:srgbClr val="008000"/>
                </a:solidFill>
                <a:latin typeface="Calibri" panose="020F0502020204030204" pitchFamily="34" charset="0"/>
                <a:cs typeface="Calibri" panose="020F0502020204030204" pitchFamily="34" charset="0"/>
              </a:rPr>
              <a:t>Non-Confidential</a:t>
            </a:r>
          </a:p>
        </p:txBody>
      </p:sp>
    </p:spTree>
    <p:extLst>
      <p:ext uri="{BB962C8B-B14F-4D97-AF65-F5344CB8AC3E}">
        <p14:creationId xmlns:p14="http://schemas.microsoft.com/office/powerpoint/2010/main" val="2922990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ifsca.gov.in/Document/Legal/ifsca-issuance-and-listing-of-securities-regulations-202120072021054301.pdf" TargetMode="External"/><Relationship Id="rId2" Type="http://schemas.openxmlformats.org/officeDocument/2006/relationships/hyperlink" Target="https://ifsca.gov.in/Document/ReportandPublication/consultation-paper-on-ifsca-listing-regulations-202404052024092753.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image" Target="../media/image57.png"/><Relationship Id="rId21" Type="http://schemas.openxmlformats.org/officeDocument/2006/relationships/image" Target="../media/image75.sv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svg"/><Relationship Id="rId25" Type="http://schemas.openxmlformats.org/officeDocument/2006/relationships/image" Target="../media/image79.sv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3.sv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24" Type="http://schemas.openxmlformats.org/officeDocument/2006/relationships/image" Target="../media/image78.png"/><Relationship Id="rId32" Type="http://schemas.openxmlformats.org/officeDocument/2006/relationships/image" Target="../media/image86.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svg"/><Relationship Id="rId28" Type="http://schemas.openxmlformats.org/officeDocument/2006/relationships/image" Target="../media/image82.png"/><Relationship Id="rId10" Type="http://schemas.openxmlformats.org/officeDocument/2006/relationships/image" Target="../media/image64.png"/><Relationship Id="rId19" Type="http://schemas.openxmlformats.org/officeDocument/2006/relationships/image" Target="../media/image73.svg"/><Relationship Id="rId31" Type="http://schemas.openxmlformats.org/officeDocument/2006/relationships/image" Target="../media/image85.sv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68.jpg"/><Relationship Id="rId22" Type="http://schemas.openxmlformats.org/officeDocument/2006/relationships/image" Target="../media/image76.png"/><Relationship Id="rId27" Type="http://schemas.openxmlformats.org/officeDocument/2006/relationships/image" Target="../media/image81.svg"/><Relationship Id="rId30"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hyperlink" Target="mailto:listing@nseix.com" TargetMode="External"/><Relationship Id="rId2" Type="http://schemas.openxmlformats.org/officeDocument/2006/relationships/hyperlink" Target="mailto:nseifsc-bd@nseix.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290.png"/><Relationship Id="rId2" Type="http://schemas.microsoft.com/office/2014/relationships/chartEx" Target="../charts/chartEx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87CDE7E-293B-5D1D-6E0A-F92EAD586B03}"/>
              </a:ext>
            </a:extLst>
          </p:cNvPr>
          <p:cNvSpPr>
            <a:spLocks noGrp="1"/>
          </p:cNvSpPr>
          <p:nvPr>
            <p:ph type="ctrTitle"/>
          </p:nvPr>
        </p:nvSpPr>
        <p:spPr>
          <a:xfrm>
            <a:off x="223692" y="2993064"/>
            <a:ext cx="11559085" cy="1460089"/>
          </a:xfrm>
        </p:spPr>
        <p:txBody>
          <a:bodyPr/>
          <a:lstStyle/>
          <a:p>
            <a:pPr>
              <a:lnSpc>
                <a:spcPct val="108000"/>
              </a:lnSpc>
            </a:pPr>
            <a:r>
              <a:rPr lang="en-IN" sz="4400" dirty="0"/>
              <a:t>NSE INTERNATIONAL EXCHANGE</a:t>
            </a:r>
            <a:br>
              <a:rPr lang="en-IN" sz="4000" dirty="0"/>
            </a:br>
            <a:br>
              <a:rPr lang="en-IN" sz="1000" dirty="0"/>
            </a:br>
            <a:br>
              <a:rPr lang="en-IN" sz="1000" dirty="0"/>
            </a:br>
            <a:r>
              <a:rPr lang="en-IN" sz="2400" dirty="0"/>
              <a:t>Direct Equity Listing</a:t>
            </a:r>
            <a:endParaRPr lang="en-IN" sz="4000" b="0" dirty="0"/>
          </a:p>
        </p:txBody>
      </p:sp>
    </p:spTree>
    <p:extLst>
      <p:ext uri="{BB962C8B-B14F-4D97-AF65-F5344CB8AC3E}">
        <p14:creationId xmlns:p14="http://schemas.microsoft.com/office/powerpoint/2010/main" val="181291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3C1-285F-C231-05C7-0AEF271250EB}"/>
            </a:ext>
          </a:extLst>
        </p:cNvPr>
        <p:cNvGrpSpPr/>
        <p:nvPr/>
      </p:nvGrpSpPr>
      <p:grpSpPr>
        <a:xfrm>
          <a:off x="0" y="0"/>
          <a:ext cx="0" cy="0"/>
          <a:chOff x="0" y="0"/>
          <a:chExt cx="0" cy="0"/>
        </a:xfrm>
      </p:grpSpPr>
      <p:sp>
        <p:nvSpPr>
          <p:cNvPr id="91" name="Freeform 2">
            <a:extLst>
              <a:ext uri="{FF2B5EF4-FFF2-40B4-BE49-F238E27FC236}">
                <a16:creationId xmlns:a16="http://schemas.microsoft.com/office/drawing/2014/main" id="{B940B454-D08C-0907-3BBE-31E64E305A15}"/>
              </a:ext>
            </a:extLst>
          </p:cNvPr>
          <p:cNvSpPr/>
          <p:nvPr/>
        </p:nvSpPr>
        <p:spPr>
          <a:xfrm>
            <a:off x="317032" y="935116"/>
            <a:ext cx="11355409" cy="5278857"/>
          </a:xfrm>
          <a:custGeom>
            <a:avLst/>
            <a:gdLst/>
            <a:ahLst/>
            <a:cxnLst/>
            <a:rect l="l" t="t" r="r" b="b"/>
            <a:pathLst>
              <a:path w="20781818" h="10287000">
                <a:moveTo>
                  <a:pt x="0" y="0"/>
                </a:moveTo>
                <a:lnTo>
                  <a:pt x="20781818" y="0"/>
                </a:lnTo>
                <a:lnTo>
                  <a:pt x="20781818" y="10287000"/>
                </a:lnTo>
                <a:lnTo>
                  <a:pt x="0" y="10287000"/>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B2B7B777-F809-EA59-20B1-D7511C272BAF}"/>
              </a:ext>
            </a:extLst>
          </p:cNvPr>
          <p:cNvSpPr>
            <a:spLocks noGrp="1"/>
          </p:cNvSpPr>
          <p:nvPr>
            <p:ph type="title"/>
          </p:nvPr>
        </p:nvSpPr>
        <p:spPr>
          <a:xfrm>
            <a:off x="325325" y="99169"/>
            <a:ext cx="10623342" cy="539750"/>
          </a:xfrm>
        </p:spPr>
        <p:txBody>
          <a:bodyPr/>
          <a:lstStyle/>
          <a:p>
            <a:r>
              <a:rPr kumimoji="0" lang="en-US" b="1" i="0" u="none" strike="noStrike" kern="1200" cap="none" spc="0" normalizeH="0" baseline="0" noProof="0" dirty="0">
                <a:ln>
                  <a:noFill/>
                </a:ln>
                <a:effectLst/>
                <a:uLnTx/>
                <a:uFillTx/>
              </a:rPr>
              <a:t>Raising Funds</a:t>
            </a:r>
            <a:endParaRPr lang="en-US" dirty="0"/>
          </a:p>
        </p:txBody>
      </p:sp>
      <p:grpSp>
        <p:nvGrpSpPr>
          <p:cNvPr id="78" name="Group 77">
            <a:extLst>
              <a:ext uri="{FF2B5EF4-FFF2-40B4-BE49-F238E27FC236}">
                <a16:creationId xmlns:a16="http://schemas.microsoft.com/office/drawing/2014/main" id="{7A195350-0625-1748-4AD6-179FC150184F}"/>
              </a:ext>
            </a:extLst>
          </p:cNvPr>
          <p:cNvGrpSpPr/>
          <p:nvPr/>
        </p:nvGrpSpPr>
        <p:grpSpPr>
          <a:xfrm>
            <a:off x="676254" y="369044"/>
            <a:ext cx="10736239" cy="3823743"/>
            <a:chOff x="424280" y="1303187"/>
            <a:chExt cx="10736239" cy="3823743"/>
          </a:xfrm>
        </p:grpSpPr>
        <p:sp>
          <p:nvSpPr>
            <p:cNvPr id="6" name="TextBox 5">
              <a:extLst>
                <a:ext uri="{FF2B5EF4-FFF2-40B4-BE49-F238E27FC236}">
                  <a16:creationId xmlns:a16="http://schemas.microsoft.com/office/drawing/2014/main" id="{9D19A0D7-DD1E-7DF3-8C29-6FD127577EFD}"/>
                </a:ext>
              </a:extLst>
            </p:cNvPr>
            <p:cNvSpPr txBox="1"/>
            <p:nvPr/>
          </p:nvSpPr>
          <p:spPr>
            <a:xfrm>
              <a:off x="5014614" y="1303187"/>
              <a:ext cx="2162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BM Plex Sans" panose="020B0503050000000000" pitchFamily="34" charset="0"/>
                  <a:ea typeface="+mn-ea"/>
                  <a:cs typeface="+mn-cs"/>
                </a:rPr>
                <a:t>Indian Companies</a:t>
              </a:r>
            </a:p>
          </p:txBody>
        </p:sp>
        <p:cxnSp>
          <p:nvCxnSpPr>
            <p:cNvPr id="8" name="Straight Connector 7">
              <a:extLst>
                <a:ext uri="{FF2B5EF4-FFF2-40B4-BE49-F238E27FC236}">
                  <a16:creationId xmlns:a16="http://schemas.microsoft.com/office/drawing/2014/main" id="{91AEFF8A-0FB1-3ABD-9B47-FBD927CD1CFB}"/>
                </a:ext>
              </a:extLst>
            </p:cNvPr>
            <p:cNvCxnSpPr>
              <a:cxnSpLocks/>
            </p:cNvCxnSpPr>
            <p:nvPr/>
          </p:nvCxnSpPr>
          <p:spPr>
            <a:xfrm>
              <a:off x="6102625" y="1672012"/>
              <a:ext cx="0" cy="32252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DECC2C-F16F-92A7-D73D-FCF3B28DDD79}"/>
                </a:ext>
              </a:extLst>
            </p:cNvPr>
            <p:cNvCxnSpPr/>
            <p:nvPr/>
          </p:nvCxnSpPr>
          <p:spPr>
            <a:xfrm>
              <a:off x="3472067" y="1994534"/>
              <a:ext cx="537978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05AE04-C86C-F43D-6BDC-896F486EF43A}"/>
                </a:ext>
              </a:extLst>
            </p:cNvPr>
            <p:cNvCxnSpPr/>
            <p:nvPr/>
          </p:nvCxnSpPr>
          <p:spPr>
            <a:xfrm>
              <a:off x="3472067" y="1999021"/>
              <a:ext cx="0" cy="351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A31EB3-63D1-F52B-309D-B363795894D0}"/>
                </a:ext>
              </a:extLst>
            </p:cNvPr>
            <p:cNvCxnSpPr/>
            <p:nvPr/>
          </p:nvCxnSpPr>
          <p:spPr>
            <a:xfrm>
              <a:off x="8859073" y="1999021"/>
              <a:ext cx="0" cy="351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4120F8-C3A0-2DC8-028A-7641E0B7C287}"/>
                </a:ext>
              </a:extLst>
            </p:cNvPr>
            <p:cNvSpPr txBox="1"/>
            <p:nvPr/>
          </p:nvSpPr>
          <p:spPr>
            <a:xfrm>
              <a:off x="2316983" y="2290378"/>
              <a:ext cx="23571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Unlisted Companies</a:t>
              </a:r>
            </a:p>
          </p:txBody>
        </p:sp>
        <p:sp>
          <p:nvSpPr>
            <p:cNvPr id="18" name="TextBox 17">
              <a:extLst>
                <a:ext uri="{FF2B5EF4-FFF2-40B4-BE49-F238E27FC236}">
                  <a16:creationId xmlns:a16="http://schemas.microsoft.com/office/drawing/2014/main" id="{C1FE32F1-1F44-7F10-EAED-0E1A874E5579}"/>
                </a:ext>
              </a:extLst>
            </p:cNvPr>
            <p:cNvSpPr txBox="1"/>
            <p:nvPr/>
          </p:nvSpPr>
          <p:spPr>
            <a:xfrm>
              <a:off x="7902671" y="2276376"/>
              <a:ext cx="23026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Listed Companies^</a:t>
              </a:r>
            </a:p>
          </p:txBody>
        </p:sp>
        <p:cxnSp>
          <p:nvCxnSpPr>
            <p:cNvPr id="19" name="Straight Connector 18">
              <a:extLst>
                <a:ext uri="{FF2B5EF4-FFF2-40B4-BE49-F238E27FC236}">
                  <a16:creationId xmlns:a16="http://schemas.microsoft.com/office/drawing/2014/main" id="{F892A736-106C-FAC3-1875-1905B6614648}"/>
                </a:ext>
              </a:extLst>
            </p:cNvPr>
            <p:cNvCxnSpPr/>
            <p:nvPr/>
          </p:nvCxnSpPr>
          <p:spPr>
            <a:xfrm>
              <a:off x="3472067" y="2588722"/>
              <a:ext cx="0" cy="319902"/>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0068F9-EB2D-128A-2D7B-6C042168DC89}"/>
                </a:ext>
              </a:extLst>
            </p:cNvPr>
            <p:cNvCxnSpPr/>
            <p:nvPr/>
          </p:nvCxnSpPr>
          <p:spPr>
            <a:xfrm>
              <a:off x="8872328" y="2610798"/>
              <a:ext cx="0" cy="3199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526A28-DC43-9CDF-6A1D-B26E1A44B6E8}"/>
                </a:ext>
              </a:extLst>
            </p:cNvPr>
            <p:cNvCxnSpPr>
              <a:cxnSpLocks/>
            </p:cNvCxnSpPr>
            <p:nvPr/>
          </p:nvCxnSpPr>
          <p:spPr>
            <a:xfrm>
              <a:off x="942038" y="4076452"/>
              <a:ext cx="2344505"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0422BA-F444-C0EE-FB28-2624C12D49D3}"/>
                </a:ext>
              </a:extLst>
            </p:cNvPr>
            <p:cNvCxnSpPr>
              <a:cxnSpLocks/>
            </p:cNvCxnSpPr>
            <p:nvPr/>
          </p:nvCxnSpPr>
          <p:spPr>
            <a:xfrm>
              <a:off x="5493593" y="4097489"/>
              <a:ext cx="364178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C1C0D6F-E96F-F798-2D2D-FEA90CD2683D}"/>
                </a:ext>
              </a:extLst>
            </p:cNvPr>
            <p:cNvCxnSpPr/>
            <p:nvPr/>
          </p:nvCxnSpPr>
          <p:spPr>
            <a:xfrm>
              <a:off x="933484" y="4077380"/>
              <a:ext cx="0" cy="415735"/>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0092EA9-5C15-530C-2183-36D19D02AD71}"/>
                </a:ext>
              </a:extLst>
            </p:cNvPr>
            <p:cNvCxnSpPr/>
            <p:nvPr/>
          </p:nvCxnSpPr>
          <p:spPr>
            <a:xfrm>
              <a:off x="2114290" y="4085812"/>
              <a:ext cx="0" cy="415735"/>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F094539-66B5-DEE8-9C48-2F6414BECF28}"/>
                </a:ext>
              </a:extLst>
            </p:cNvPr>
            <p:cNvCxnSpPr/>
            <p:nvPr/>
          </p:nvCxnSpPr>
          <p:spPr>
            <a:xfrm>
              <a:off x="5493593" y="4097489"/>
              <a:ext cx="0" cy="41573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83AE50E-186C-C2A3-4C53-CA5475582072}"/>
                </a:ext>
              </a:extLst>
            </p:cNvPr>
            <p:cNvCxnSpPr/>
            <p:nvPr/>
          </p:nvCxnSpPr>
          <p:spPr>
            <a:xfrm>
              <a:off x="6398653" y="4113168"/>
              <a:ext cx="0" cy="41573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CE9659-0A5F-DDB7-702C-EC8BA4779499}"/>
                </a:ext>
              </a:extLst>
            </p:cNvPr>
            <p:cNvSpPr txBox="1"/>
            <p:nvPr/>
          </p:nvSpPr>
          <p:spPr>
            <a:xfrm>
              <a:off x="424280" y="4514801"/>
              <a:ext cx="102059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Fresh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Issuance</a:t>
              </a:r>
            </a:p>
          </p:txBody>
        </p:sp>
        <p:sp>
          <p:nvSpPr>
            <p:cNvPr id="32" name="TextBox 31">
              <a:extLst>
                <a:ext uri="{FF2B5EF4-FFF2-40B4-BE49-F238E27FC236}">
                  <a16:creationId xmlns:a16="http://schemas.microsoft.com/office/drawing/2014/main" id="{E21EDCCF-F188-5875-1467-B948A7D3AAAF}"/>
                </a:ext>
              </a:extLst>
            </p:cNvPr>
            <p:cNvSpPr txBox="1"/>
            <p:nvPr/>
          </p:nvSpPr>
          <p:spPr>
            <a:xfrm>
              <a:off x="4786935" y="4461275"/>
              <a:ext cx="12796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Follow on Offer</a:t>
              </a:r>
            </a:p>
          </p:txBody>
        </p:sp>
        <p:sp>
          <p:nvSpPr>
            <p:cNvPr id="34" name="TextBox 33">
              <a:extLst>
                <a:ext uri="{FF2B5EF4-FFF2-40B4-BE49-F238E27FC236}">
                  <a16:creationId xmlns:a16="http://schemas.microsoft.com/office/drawing/2014/main" id="{BE58B137-EFDB-7110-3B63-DCDF4FAD777F}"/>
                </a:ext>
              </a:extLst>
            </p:cNvPr>
            <p:cNvSpPr txBox="1"/>
            <p:nvPr/>
          </p:nvSpPr>
          <p:spPr>
            <a:xfrm>
              <a:off x="1655907" y="4514800"/>
              <a:ext cx="100053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Offer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Sale</a:t>
              </a:r>
            </a:p>
          </p:txBody>
        </p:sp>
        <p:sp>
          <p:nvSpPr>
            <p:cNvPr id="35" name="TextBox 34">
              <a:extLst>
                <a:ext uri="{FF2B5EF4-FFF2-40B4-BE49-F238E27FC236}">
                  <a16:creationId xmlns:a16="http://schemas.microsoft.com/office/drawing/2014/main" id="{B506742F-E491-A667-D176-F609BE8A535E}"/>
                </a:ext>
              </a:extLst>
            </p:cNvPr>
            <p:cNvSpPr txBox="1"/>
            <p:nvPr/>
          </p:nvSpPr>
          <p:spPr>
            <a:xfrm>
              <a:off x="5955166" y="4482961"/>
              <a:ext cx="9877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Offer for Sale</a:t>
              </a:r>
            </a:p>
          </p:txBody>
        </p:sp>
        <p:cxnSp>
          <p:nvCxnSpPr>
            <p:cNvPr id="38" name="Straight Arrow Connector 37">
              <a:extLst>
                <a:ext uri="{FF2B5EF4-FFF2-40B4-BE49-F238E27FC236}">
                  <a16:creationId xmlns:a16="http://schemas.microsoft.com/office/drawing/2014/main" id="{40BE25FC-94CA-3717-EAA6-D0D5DA948C6A}"/>
                </a:ext>
              </a:extLst>
            </p:cNvPr>
            <p:cNvCxnSpPr/>
            <p:nvPr/>
          </p:nvCxnSpPr>
          <p:spPr>
            <a:xfrm>
              <a:off x="7217879" y="4113168"/>
              <a:ext cx="0" cy="41573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AD12C0B-7E62-DA8D-4088-6D6B6E2371BF}"/>
                </a:ext>
              </a:extLst>
            </p:cNvPr>
            <p:cNvSpPr txBox="1"/>
            <p:nvPr/>
          </p:nvSpPr>
          <p:spPr>
            <a:xfrm>
              <a:off x="7034340" y="4599774"/>
              <a:ext cx="53732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QIP</a:t>
              </a:r>
            </a:p>
          </p:txBody>
        </p:sp>
        <p:cxnSp>
          <p:nvCxnSpPr>
            <p:cNvPr id="40" name="Straight Arrow Connector 39">
              <a:extLst>
                <a:ext uri="{FF2B5EF4-FFF2-40B4-BE49-F238E27FC236}">
                  <a16:creationId xmlns:a16="http://schemas.microsoft.com/office/drawing/2014/main" id="{5E01DF41-CAB4-6E66-D8D5-8AAF4B30A7A9}"/>
                </a:ext>
              </a:extLst>
            </p:cNvPr>
            <p:cNvCxnSpPr/>
            <p:nvPr/>
          </p:nvCxnSpPr>
          <p:spPr>
            <a:xfrm>
              <a:off x="8083359" y="4113168"/>
              <a:ext cx="0" cy="41573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AEDE6B-0D1B-F7BE-1153-6F60FE19F562}"/>
                </a:ext>
              </a:extLst>
            </p:cNvPr>
            <p:cNvSpPr txBox="1"/>
            <p:nvPr/>
          </p:nvSpPr>
          <p:spPr>
            <a:xfrm>
              <a:off x="7701410" y="4542155"/>
              <a:ext cx="82169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Right Issue</a:t>
              </a:r>
            </a:p>
          </p:txBody>
        </p:sp>
        <p:cxnSp>
          <p:nvCxnSpPr>
            <p:cNvPr id="42" name="Straight Arrow Connector 41">
              <a:extLst>
                <a:ext uri="{FF2B5EF4-FFF2-40B4-BE49-F238E27FC236}">
                  <a16:creationId xmlns:a16="http://schemas.microsoft.com/office/drawing/2014/main" id="{63224D24-5DE1-04A9-4D82-ADBD825292A4}"/>
                </a:ext>
              </a:extLst>
            </p:cNvPr>
            <p:cNvCxnSpPr>
              <a:cxnSpLocks/>
            </p:cNvCxnSpPr>
            <p:nvPr/>
          </p:nvCxnSpPr>
          <p:spPr>
            <a:xfrm>
              <a:off x="9126374" y="4099916"/>
              <a:ext cx="0" cy="41573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601E1B9-479B-AD6D-8BC5-66AFCCD159C1}"/>
                </a:ext>
              </a:extLst>
            </p:cNvPr>
            <p:cNvSpPr txBox="1"/>
            <p:nvPr/>
          </p:nvSpPr>
          <p:spPr>
            <a:xfrm>
              <a:off x="8375928" y="4542155"/>
              <a:ext cx="14479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Preferential  Issue</a:t>
              </a:r>
            </a:p>
          </p:txBody>
        </p:sp>
        <p:sp>
          <p:nvSpPr>
            <p:cNvPr id="45" name="TextBox 44">
              <a:extLst>
                <a:ext uri="{FF2B5EF4-FFF2-40B4-BE49-F238E27FC236}">
                  <a16:creationId xmlns:a16="http://schemas.microsoft.com/office/drawing/2014/main" id="{5CC48EF2-109E-6CB7-9D98-1C566C5408AA}"/>
                </a:ext>
              </a:extLst>
            </p:cNvPr>
            <p:cNvSpPr txBox="1"/>
            <p:nvPr/>
          </p:nvSpPr>
          <p:spPr>
            <a:xfrm>
              <a:off x="1089809" y="3232469"/>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Equity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Listing</a:t>
              </a:r>
            </a:p>
          </p:txBody>
        </p:sp>
        <p:cxnSp>
          <p:nvCxnSpPr>
            <p:cNvPr id="46" name="Straight Connector 45">
              <a:extLst>
                <a:ext uri="{FF2B5EF4-FFF2-40B4-BE49-F238E27FC236}">
                  <a16:creationId xmlns:a16="http://schemas.microsoft.com/office/drawing/2014/main" id="{40FD70CB-F737-C51D-96C5-2F92EF22259E}"/>
                </a:ext>
              </a:extLst>
            </p:cNvPr>
            <p:cNvCxnSpPr>
              <a:cxnSpLocks/>
            </p:cNvCxnSpPr>
            <p:nvPr/>
          </p:nvCxnSpPr>
          <p:spPr>
            <a:xfrm flipV="1">
              <a:off x="5941226" y="2933629"/>
              <a:ext cx="5219293" cy="173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1133EA-0329-1EF3-07FE-AE20A6CACD2F}"/>
                </a:ext>
              </a:extLst>
            </p:cNvPr>
            <p:cNvCxnSpPr>
              <a:cxnSpLocks/>
            </p:cNvCxnSpPr>
            <p:nvPr/>
          </p:nvCxnSpPr>
          <p:spPr>
            <a:xfrm>
              <a:off x="1835071" y="2930700"/>
              <a:ext cx="2951864"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729F4A-7764-D15E-8727-30E85847561A}"/>
                </a:ext>
              </a:extLst>
            </p:cNvPr>
            <p:cNvCxnSpPr/>
            <p:nvPr/>
          </p:nvCxnSpPr>
          <p:spPr>
            <a:xfrm>
              <a:off x="1828443" y="2930700"/>
              <a:ext cx="0" cy="319902"/>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45735BB-4DC8-7A01-8EAF-E1B4A9EAAC24}"/>
                </a:ext>
              </a:extLst>
            </p:cNvPr>
            <p:cNvCxnSpPr/>
            <p:nvPr/>
          </p:nvCxnSpPr>
          <p:spPr>
            <a:xfrm>
              <a:off x="1828443" y="3772632"/>
              <a:ext cx="0" cy="319902"/>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CEF68B5-B3C0-9ECF-D713-4653DCAA8B8E}"/>
                </a:ext>
              </a:extLst>
            </p:cNvPr>
            <p:cNvCxnSpPr/>
            <p:nvPr/>
          </p:nvCxnSpPr>
          <p:spPr>
            <a:xfrm>
              <a:off x="3286543" y="4085813"/>
              <a:ext cx="0" cy="415735"/>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FBA2232-338C-DBD6-6477-EA32BEB10360}"/>
                </a:ext>
              </a:extLst>
            </p:cNvPr>
            <p:cNvSpPr txBox="1"/>
            <p:nvPr/>
          </p:nvSpPr>
          <p:spPr>
            <a:xfrm>
              <a:off x="2774041" y="4519619"/>
              <a:ext cx="11692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Private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Placement</a:t>
              </a:r>
            </a:p>
          </p:txBody>
        </p:sp>
        <p:sp>
          <p:nvSpPr>
            <p:cNvPr id="55" name="TextBox 54">
              <a:extLst>
                <a:ext uri="{FF2B5EF4-FFF2-40B4-BE49-F238E27FC236}">
                  <a16:creationId xmlns:a16="http://schemas.microsoft.com/office/drawing/2014/main" id="{4A7FCB90-F1DE-954F-2DAE-0700A75E18FA}"/>
                </a:ext>
              </a:extLst>
            </p:cNvPr>
            <p:cNvSpPr txBox="1"/>
            <p:nvPr/>
          </p:nvSpPr>
          <p:spPr>
            <a:xfrm>
              <a:off x="2762473" y="3231576"/>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REITs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InvITs</a:t>
              </a:r>
            </a:p>
          </p:txBody>
        </p:sp>
        <p:cxnSp>
          <p:nvCxnSpPr>
            <p:cNvPr id="57" name="Straight Arrow Connector 56">
              <a:extLst>
                <a:ext uri="{FF2B5EF4-FFF2-40B4-BE49-F238E27FC236}">
                  <a16:creationId xmlns:a16="http://schemas.microsoft.com/office/drawing/2014/main" id="{BCA79550-59E8-D455-9954-24258889DDF0}"/>
                </a:ext>
              </a:extLst>
            </p:cNvPr>
            <p:cNvCxnSpPr>
              <a:cxnSpLocks/>
            </p:cNvCxnSpPr>
            <p:nvPr/>
          </p:nvCxnSpPr>
          <p:spPr>
            <a:xfrm>
              <a:off x="3475150" y="2930700"/>
              <a:ext cx="0" cy="319902"/>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21349381-F8CB-FA79-3F43-AD7698CC137D}"/>
                </a:ext>
              </a:extLst>
            </p:cNvPr>
            <p:cNvSpPr txBox="1"/>
            <p:nvPr/>
          </p:nvSpPr>
          <p:spPr>
            <a:xfrm>
              <a:off x="6680547" y="3238938"/>
              <a:ext cx="9936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Equity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Listing</a:t>
              </a:r>
            </a:p>
          </p:txBody>
        </p:sp>
        <p:cxnSp>
          <p:nvCxnSpPr>
            <p:cNvPr id="62" name="Straight Connector 61">
              <a:extLst>
                <a:ext uri="{FF2B5EF4-FFF2-40B4-BE49-F238E27FC236}">
                  <a16:creationId xmlns:a16="http://schemas.microsoft.com/office/drawing/2014/main" id="{2167BAF6-FAAD-FA01-605B-7E619B1992EA}"/>
                </a:ext>
              </a:extLst>
            </p:cNvPr>
            <p:cNvCxnSpPr/>
            <p:nvPr/>
          </p:nvCxnSpPr>
          <p:spPr>
            <a:xfrm>
              <a:off x="7146523" y="2951017"/>
              <a:ext cx="0" cy="31990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F7FA0E1-B2F8-F7A3-D39D-395507FAB81F}"/>
                </a:ext>
              </a:extLst>
            </p:cNvPr>
            <p:cNvSpPr txBox="1"/>
            <p:nvPr/>
          </p:nvSpPr>
          <p:spPr>
            <a:xfrm>
              <a:off x="7692966" y="3232468"/>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Depository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Receipts</a:t>
              </a:r>
            </a:p>
          </p:txBody>
        </p:sp>
        <p:cxnSp>
          <p:nvCxnSpPr>
            <p:cNvPr id="65" name="Straight Arrow Connector 64">
              <a:extLst>
                <a:ext uri="{FF2B5EF4-FFF2-40B4-BE49-F238E27FC236}">
                  <a16:creationId xmlns:a16="http://schemas.microsoft.com/office/drawing/2014/main" id="{3E2A3EB7-BA56-317C-376A-9C058108218D}"/>
                </a:ext>
              </a:extLst>
            </p:cNvPr>
            <p:cNvCxnSpPr>
              <a:cxnSpLocks/>
            </p:cNvCxnSpPr>
            <p:nvPr/>
          </p:nvCxnSpPr>
          <p:spPr>
            <a:xfrm>
              <a:off x="8375928" y="2930700"/>
              <a:ext cx="0" cy="3199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E776479-FAA1-E70F-22F0-762C81F3D4DA}"/>
                </a:ext>
              </a:extLst>
            </p:cNvPr>
            <p:cNvCxnSpPr>
              <a:cxnSpLocks/>
            </p:cNvCxnSpPr>
            <p:nvPr/>
          </p:nvCxnSpPr>
          <p:spPr>
            <a:xfrm>
              <a:off x="9823848" y="2940356"/>
              <a:ext cx="0" cy="3199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78F5642-481D-EBA3-C44A-112145C2E4F7}"/>
                </a:ext>
              </a:extLst>
            </p:cNvPr>
            <p:cNvSpPr txBox="1"/>
            <p:nvPr/>
          </p:nvSpPr>
          <p:spPr>
            <a:xfrm>
              <a:off x="9091794" y="3206365"/>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REITs/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InvITs</a:t>
              </a:r>
            </a:p>
          </p:txBody>
        </p:sp>
      </p:grpSp>
      <p:sp>
        <p:nvSpPr>
          <p:cNvPr id="77" name="TextBox 76">
            <a:extLst>
              <a:ext uri="{FF2B5EF4-FFF2-40B4-BE49-F238E27FC236}">
                <a16:creationId xmlns:a16="http://schemas.microsoft.com/office/drawing/2014/main" id="{25862F06-92BC-F852-BBA3-37C5A4CCFEE6}"/>
              </a:ext>
            </a:extLst>
          </p:cNvPr>
          <p:cNvSpPr txBox="1"/>
          <p:nvPr/>
        </p:nvSpPr>
        <p:spPr>
          <a:xfrm>
            <a:off x="7131019" y="4325572"/>
            <a:ext cx="47439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 Under ECB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^in-principle approval from Domestic Regulator and Exchanges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Straight Connector 89">
            <a:extLst>
              <a:ext uri="{FF2B5EF4-FFF2-40B4-BE49-F238E27FC236}">
                <a16:creationId xmlns:a16="http://schemas.microsoft.com/office/drawing/2014/main" id="{40E1ED8C-4600-533A-C697-94376F80AB7C}"/>
              </a:ext>
            </a:extLst>
          </p:cNvPr>
          <p:cNvCxnSpPr/>
          <p:nvPr/>
        </p:nvCxnSpPr>
        <p:spPr>
          <a:xfrm>
            <a:off x="231913" y="4820015"/>
            <a:ext cx="1172817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757C331-036B-7CC1-DA97-C4024BA1E036}"/>
              </a:ext>
            </a:extLst>
          </p:cNvPr>
          <p:cNvCxnSpPr>
            <a:cxnSpLocks/>
          </p:cNvCxnSpPr>
          <p:nvPr/>
        </p:nvCxnSpPr>
        <p:spPr>
          <a:xfrm>
            <a:off x="5038909" y="1996557"/>
            <a:ext cx="0" cy="319902"/>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FB58CED-0952-7A7D-BCE1-4AEAD9A24ADC}"/>
              </a:ext>
            </a:extLst>
          </p:cNvPr>
          <p:cNvSpPr txBox="1"/>
          <p:nvPr/>
        </p:nvSpPr>
        <p:spPr>
          <a:xfrm>
            <a:off x="4301612" y="2411989"/>
            <a:ext cx="15064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0000"/>
                </a:solidFill>
                <a:effectLst/>
                <a:uLnTx/>
                <a:uFillTx/>
                <a:latin typeface="IBM Plex Sans" panose="020B0503050000000000" pitchFamily="34" charset="0"/>
                <a:ea typeface="+mn-ea"/>
                <a:cs typeface="+mn-cs"/>
              </a:rPr>
              <a:t>DEBT*</a:t>
            </a:r>
          </a:p>
        </p:txBody>
      </p:sp>
      <p:cxnSp>
        <p:nvCxnSpPr>
          <p:cNvPr id="96" name="Straight Arrow Connector 95">
            <a:extLst>
              <a:ext uri="{FF2B5EF4-FFF2-40B4-BE49-F238E27FC236}">
                <a16:creationId xmlns:a16="http://schemas.microsoft.com/office/drawing/2014/main" id="{E6FC49CF-DA1F-1622-73A6-B4A84990CA86}"/>
              </a:ext>
            </a:extLst>
          </p:cNvPr>
          <p:cNvCxnSpPr>
            <a:cxnSpLocks/>
          </p:cNvCxnSpPr>
          <p:nvPr/>
        </p:nvCxnSpPr>
        <p:spPr>
          <a:xfrm>
            <a:off x="11412493" y="1996557"/>
            <a:ext cx="0" cy="3199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17E3CCD-1BD4-8F8C-78EA-C5A5B1F476D4}"/>
              </a:ext>
            </a:extLst>
          </p:cNvPr>
          <p:cNvSpPr txBox="1"/>
          <p:nvPr/>
        </p:nvSpPr>
        <p:spPr>
          <a:xfrm>
            <a:off x="10948667" y="2411989"/>
            <a:ext cx="9903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DEBT*</a:t>
            </a:r>
          </a:p>
        </p:txBody>
      </p:sp>
      <p:grpSp>
        <p:nvGrpSpPr>
          <p:cNvPr id="107" name="Group 106">
            <a:extLst>
              <a:ext uri="{FF2B5EF4-FFF2-40B4-BE49-F238E27FC236}">
                <a16:creationId xmlns:a16="http://schemas.microsoft.com/office/drawing/2014/main" id="{E29811D0-07D1-3952-4CDF-6B8F1532C689}"/>
              </a:ext>
            </a:extLst>
          </p:cNvPr>
          <p:cNvGrpSpPr/>
          <p:nvPr/>
        </p:nvGrpSpPr>
        <p:grpSpPr>
          <a:xfrm>
            <a:off x="3026015" y="5028622"/>
            <a:ext cx="6544756" cy="1653433"/>
            <a:chOff x="2669940" y="4998887"/>
            <a:chExt cx="6544756" cy="1653433"/>
          </a:xfrm>
        </p:grpSpPr>
        <p:grpSp>
          <p:nvGrpSpPr>
            <p:cNvPr id="79" name="Group 78">
              <a:extLst>
                <a:ext uri="{FF2B5EF4-FFF2-40B4-BE49-F238E27FC236}">
                  <a16:creationId xmlns:a16="http://schemas.microsoft.com/office/drawing/2014/main" id="{C65F38C5-68DB-1E77-BD08-40CEBAB03697}"/>
                </a:ext>
              </a:extLst>
            </p:cNvPr>
            <p:cNvGrpSpPr/>
            <p:nvPr/>
          </p:nvGrpSpPr>
          <p:grpSpPr>
            <a:xfrm>
              <a:off x="2669940" y="4998887"/>
              <a:ext cx="5739215" cy="1653433"/>
              <a:chOff x="2461969" y="1250656"/>
              <a:chExt cx="5739215" cy="1653433"/>
            </a:xfrm>
          </p:grpSpPr>
          <p:sp>
            <p:nvSpPr>
              <p:cNvPr id="80" name="TextBox 79">
                <a:extLst>
                  <a:ext uri="{FF2B5EF4-FFF2-40B4-BE49-F238E27FC236}">
                    <a16:creationId xmlns:a16="http://schemas.microsoft.com/office/drawing/2014/main" id="{CCA06162-315F-A748-1000-0690F6AC0957}"/>
                  </a:ext>
                </a:extLst>
              </p:cNvPr>
              <p:cNvSpPr txBox="1"/>
              <p:nvPr/>
            </p:nvSpPr>
            <p:spPr>
              <a:xfrm>
                <a:off x="4568872" y="1250656"/>
                <a:ext cx="22584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IBM Plex Sans" panose="020B0503050000000000" pitchFamily="34" charset="0"/>
                    <a:ea typeface="+mn-ea"/>
                    <a:cs typeface="+mn-cs"/>
                  </a:rPr>
                  <a:t>Foreign Companies</a:t>
                </a:r>
              </a:p>
            </p:txBody>
          </p:sp>
          <p:cxnSp>
            <p:nvCxnSpPr>
              <p:cNvPr id="81" name="Straight Connector 80">
                <a:extLst>
                  <a:ext uri="{FF2B5EF4-FFF2-40B4-BE49-F238E27FC236}">
                    <a16:creationId xmlns:a16="http://schemas.microsoft.com/office/drawing/2014/main" id="{737A42F1-AD1C-41CC-E7FE-B3292E9BE322}"/>
                  </a:ext>
                </a:extLst>
              </p:cNvPr>
              <p:cNvCxnSpPr/>
              <p:nvPr/>
            </p:nvCxnSpPr>
            <p:spPr>
              <a:xfrm>
                <a:off x="5629154" y="1672452"/>
                <a:ext cx="0" cy="319902"/>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38C32F-7F91-E444-4693-838677261266}"/>
                  </a:ext>
                </a:extLst>
              </p:cNvPr>
              <p:cNvCxnSpPr>
                <a:cxnSpLocks/>
              </p:cNvCxnSpPr>
              <p:nvPr/>
            </p:nvCxnSpPr>
            <p:spPr>
              <a:xfrm>
                <a:off x="3224342" y="1992354"/>
                <a:ext cx="497684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D6F51E8-423A-FC05-6358-30D7047E5931}"/>
                  </a:ext>
                </a:extLst>
              </p:cNvPr>
              <p:cNvSpPr txBox="1"/>
              <p:nvPr/>
            </p:nvSpPr>
            <p:spPr>
              <a:xfrm>
                <a:off x="2461969" y="2310080"/>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Equity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Listing</a:t>
                </a:r>
              </a:p>
            </p:txBody>
          </p:sp>
          <p:sp>
            <p:nvSpPr>
              <p:cNvPr id="85" name="TextBox 84">
                <a:extLst>
                  <a:ext uri="{FF2B5EF4-FFF2-40B4-BE49-F238E27FC236}">
                    <a16:creationId xmlns:a16="http://schemas.microsoft.com/office/drawing/2014/main" id="{9B6724D6-4135-D2EF-2E91-EFB588995AB0}"/>
                  </a:ext>
                </a:extLst>
              </p:cNvPr>
              <p:cNvSpPr txBox="1"/>
              <p:nvPr/>
            </p:nvSpPr>
            <p:spPr>
              <a:xfrm>
                <a:off x="4944868" y="2302763"/>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Depository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Receipts</a:t>
                </a:r>
              </a:p>
            </p:txBody>
          </p:sp>
          <p:cxnSp>
            <p:nvCxnSpPr>
              <p:cNvPr id="86" name="Straight Arrow Connector 85">
                <a:extLst>
                  <a:ext uri="{FF2B5EF4-FFF2-40B4-BE49-F238E27FC236}">
                    <a16:creationId xmlns:a16="http://schemas.microsoft.com/office/drawing/2014/main" id="{3B86680E-7E97-DA06-6063-1D3C2BED785F}"/>
                  </a:ext>
                </a:extLst>
              </p:cNvPr>
              <p:cNvCxnSpPr>
                <a:cxnSpLocks/>
              </p:cNvCxnSpPr>
              <p:nvPr/>
            </p:nvCxnSpPr>
            <p:spPr>
              <a:xfrm>
                <a:off x="5629154" y="1981962"/>
                <a:ext cx="0" cy="3199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F3FCE67-F2F8-CDED-1A66-3A1E295DC51B}"/>
                  </a:ext>
                </a:extLst>
              </p:cNvPr>
              <p:cNvCxnSpPr>
                <a:cxnSpLocks/>
              </p:cNvCxnSpPr>
              <p:nvPr/>
            </p:nvCxnSpPr>
            <p:spPr>
              <a:xfrm>
                <a:off x="7078343" y="1986221"/>
                <a:ext cx="0" cy="3199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A5ECE68-84A0-19BF-AC7D-2FFB02DBDAFD}"/>
                  </a:ext>
                </a:extLst>
              </p:cNvPr>
              <p:cNvSpPr txBox="1"/>
              <p:nvPr/>
            </p:nvSpPr>
            <p:spPr>
              <a:xfrm>
                <a:off x="6325118" y="2319314"/>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REITs/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InvITs</a:t>
                </a:r>
              </a:p>
            </p:txBody>
          </p:sp>
        </p:grpSp>
        <p:cxnSp>
          <p:nvCxnSpPr>
            <p:cNvPr id="92" name="Straight Arrow Connector 91">
              <a:extLst>
                <a:ext uri="{FF2B5EF4-FFF2-40B4-BE49-F238E27FC236}">
                  <a16:creationId xmlns:a16="http://schemas.microsoft.com/office/drawing/2014/main" id="{4037FBD8-3AAD-89E6-2D0A-F55D80BF4899}"/>
                </a:ext>
              </a:extLst>
            </p:cNvPr>
            <p:cNvCxnSpPr>
              <a:cxnSpLocks/>
            </p:cNvCxnSpPr>
            <p:nvPr/>
          </p:nvCxnSpPr>
          <p:spPr>
            <a:xfrm>
              <a:off x="3432313" y="5745723"/>
              <a:ext cx="0" cy="3199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FB262B1-D3A9-6C3F-54F0-F231846A1946}"/>
                </a:ext>
              </a:extLst>
            </p:cNvPr>
            <p:cNvCxnSpPr>
              <a:cxnSpLocks/>
            </p:cNvCxnSpPr>
            <p:nvPr/>
          </p:nvCxnSpPr>
          <p:spPr>
            <a:xfrm>
              <a:off x="8409155" y="5726138"/>
              <a:ext cx="0" cy="3199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CECC4FCA-C937-19EF-9EBC-1B3ABDECB242}"/>
                </a:ext>
              </a:extLst>
            </p:cNvPr>
            <p:cNvSpPr txBox="1"/>
            <p:nvPr/>
          </p:nvSpPr>
          <p:spPr>
            <a:xfrm>
              <a:off x="7708247" y="6165803"/>
              <a:ext cx="15064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DEBT</a:t>
              </a:r>
            </a:p>
          </p:txBody>
        </p:sp>
        <p:sp>
          <p:nvSpPr>
            <p:cNvPr id="105" name="TextBox 104">
              <a:extLst>
                <a:ext uri="{FF2B5EF4-FFF2-40B4-BE49-F238E27FC236}">
                  <a16:creationId xmlns:a16="http://schemas.microsoft.com/office/drawing/2014/main" id="{A26B9FF6-4A1A-1009-0000-23E101ADB5D8}"/>
                </a:ext>
              </a:extLst>
            </p:cNvPr>
            <p:cNvSpPr txBox="1"/>
            <p:nvPr/>
          </p:nvSpPr>
          <p:spPr>
            <a:xfrm>
              <a:off x="3884734" y="6041844"/>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Secondary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50000"/>
                    </a:srgbClr>
                  </a:solidFill>
                  <a:effectLst/>
                  <a:uLnTx/>
                  <a:uFillTx/>
                  <a:latin typeface="IBM Plex Sans" panose="020B0503050000000000" pitchFamily="34" charset="0"/>
                  <a:ea typeface="+mn-ea"/>
                  <a:cs typeface="+mn-cs"/>
                </a:rPr>
                <a:t>Listing</a:t>
              </a:r>
            </a:p>
          </p:txBody>
        </p:sp>
        <p:cxnSp>
          <p:nvCxnSpPr>
            <p:cNvPr id="106" name="Straight Arrow Connector 105">
              <a:extLst>
                <a:ext uri="{FF2B5EF4-FFF2-40B4-BE49-F238E27FC236}">
                  <a16:creationId xmlns:a16="http://schemas.microsoft.com/office/drawing/2014/main" id="{3B1074AF-DC24-10FA-45B2-C01B81B60072}"/>
                </a:ext>
              </a:extLst>
            </p:cNvPr>
            <p:cNvCxnSpPr>
              <a:cxnSpLocks/>
            </p:cNvCxnSpPr>
            <p:nvPr/>
          </p:nvCxnSpPr>
          <p:spPr>
            <a:xfrm>
              <a:off x="4569020" y="5721043"/>
              <a:ext cx="0" cy="31990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12367FC3-085A-148E-06C6-A7E05192A038}"/>
              </a:ext>
            </a:extLst>
          </p:cNvPr>
          <p:cNvCxnSpPr>
            <a:cxnSpLocks/>
          </p:cNvCxnSpPr>
          <p:nvPr/>
        </p:nvCxnSpPr>
        <p:spPr>
          <a:xfrm>
            <a:off x="6176381" y="2016874"/>
            <a:ext cx="0" cy="3199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FCE6D10-AE30-C21F-3852-B46EAF7857DA}"/>
              </a:ext>
            </a:extLst>
          </p:cNvPr>
          <p:cNvSpPr txBox="1"/>
          <p:nvPr/>
        </p:nvSpPr>
        <p:spPr>
          <a:xfrm>
            <a:off x="5465949" y="2300779"/>
            <a:ext cx="15064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Secondary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Listing</a:t>
            </a:r>
          </a:p>
        </p:txBody>
      </p:sp>
      <p:sp>
        <p:nvSpPr>
          <p:cNvPr id="2" name="Slide Number Placeholder 2">
            <a:extLst>
              <a:ext uri="{FF2B5EF4-FFF2-40B4-BE49-F238E27FC236}">
                <a16:creationId xmlns:a16="http://schemas.microsoft.com/office/drawing/2014/main" id="{A335331E-4FD2-3087-08B8-B692D0857BDA}"/>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5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3C1-285F-C231-05C7-0AEF271250EB}"/>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E70FFF72-B293-01DC-D54F-7E995C2C58FA}"/>
              </a:ext>
            </a:extLst>
          </p:cNvPr>
          <p:cNvSpPr/>
          <p:nvPr/>
        </p:nvSpPr>
        <p:spPr>
          <a:xfrm>
            <a:off x="2885122" y="3116917"/>
            <a:ext cx="1682079"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11" name="Title 1">
            <a:extLst>
              <a:ext uri="{FF2B5EF4-FFF2-40B4-BE49-F238E27FC236}">
                <a16:creationId xmlns:a16="http://schemas.microsoft.com/office/drawing/2014/main" id="{B2B7B777-F809-EA59-20B1-D7511C272BAF}"/>
              </a:ext>
            </a:extLst>
          </p:cNvPr>
          <p:cNvSpPr>
            <a:spLocks noGrp="1"/>
          </p:cNvSpPr>
          <p:nvPr>
            <p:ph type="title"/>
          </p:nvPr>
        </p:nvSpPr>
        <p:spPr>
          <a:xfrm>
            <a:off x="325325" y="72665"/>
            <a:ext cx="10623342" cy="539750"/>
          </a:xfrm>
        </p:spPr>
        <p:txBody>
          <a:bodyPr/>
          <a:lstStyle/>
          <a:p>
            <a:r>
              <a:rPr kumimoji="0" lang="en-US" b="1" i="0" u="none" strike="noStrike" kern="1200" cap="none" spc="0" normalizeH="0" baseline="0" noProof="0" dirty="0">
                <a:ln>
                  <a:noFill/>
                </a:ln>
                <a:effectLst/>
                <a:uLnTx/>
                <a:uFillTx/>
              </a:rPr>
              <a:t>Enabling Provision for Direct Listing</a:t>
            </a:r>
            <a:endParaRPr lang="en-US" dirty="0"/>
          </a:p>
        </p:txBody>
      </p:sp>
      <p:sp>
        <p:nvSpPr>
          <p:cNvPr id="13" name="Slide Number Placeholder 4">
            <a:extLst>
              <a:ext uri="{FF2B5EF4-FFF2-40B4-BE49-F238E27FC236}">
                <a16:creationId xmlns:a16="http://schemas.microsoft.com/office/drawing/2014/main" id="{75AF15C0-5ECC-0854-61B8-1919E4A7219F}"/>
              </a:ext>
            </a:extLst>
          </p:cNvPr>
          <p:cNvSpPr>
            <a:spLocks noGrp="1"/>
          </p:cNvSpPr>
          <p:nvPr>
            <p:ph type="sldNum" sz="quarter" idx="10"/>
          </p:nvPr>
        </p:nvSpPr>
        <p:spPr>
          <a:xfrm>
            <a:off x="5636996" y="6479431"/>
            <a:ext cx="918008" cy="262345"/>
          </a:xfrm>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F29C684B-7D7D-7D12-980B-209FFA3B8483}"/>
              </a:ext>
            </a:extLst>
          </p:cNvPr>
          <p:cNvPicPr>
            <a:picLocks noChangeAspect="1"/>
          </p:cNvPicPr>
          <p:nvPr/>
        </p:nvPicPr>
        <p:blipFill>
          <a:blip r:embed="rId2"/>
          <a:stretch>
            <a:fillRect/>
          </a:stretch>
        </p:blipFill>
        <p:spPr>
          <a:xfrm>
            <a:off x="24196" y="1994573"/>
            <a:ext cx="2891566" cy="2617184"/>
          </a:xfrm>
          <a:prstGeom prst="rect">
            <a:avLst/>
          </a:prstGeom>
        </p:spPr>
      </p:pic>
      <p:sp>
        <p:nvSpPr>
          <p:cNvPr id="4" name="TextBox 3">
            <a:extLst>
              <a:ext uri="{FF2B5EF4-FFF2-40B4-BE49-F238E27FC236}">
                <a16:creationId xmlns:a16="http://schemas.microsoft.com/office/drawing/2014/main" id="{7014CD55-9686-9C12-B4EE-1DB9A0DB830C}"/>
              </a:ext>
            </a:extLst>
          </p:cNvPr>
          <p:cNvSpPr txBox="1"/>
          <p:nvPr/>
        </p:nvSpPr>
        <p:spPr>
          <a:xfrm>
            <a:off x="71874" y="1434387"/>
            <a:ext cx="27962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342A66"/>
                </a:solidFill>
                <a:effectLst/>
                <a:uLnTx/>
                <a:uFillTx/>
                <a:latin typeface="IBM Plex Sans" panose="020B0503050000000000" pitchFamily="34" charset="0"/>
                <a:ea typeface="+mn-ea"/>
                <a:cs typeface="+mn-cs"/>
              </a:rPr>
              <a:t>Direct Equity Listing</a:t>
            </a:r>
          </a:p>
        </p:txBody>
      </p:sp>
      <p:sp>
        <p:nvSpPr>
          <p:cNvPr id="23" name="TextBox 22">
            <a:extLst>
              <a:ext uri="{FF2B5EF4-FFF2-40B4-BE49-F238E27FC236}">
                <a16:creationId xmlns:a16="http://schemas.microsoft.com/office/drawing/2014/main" id="{E3ECA5AC-C18C-84D0-C7E5-B92667FE3400}"/>
              </a:ext>
            </a:extLst>
          </p:cNvPr>
          <p:cNvSpPr txBox="1"/>
          <p:nvPr/>
        </p:nvSpPr>
        <p:spPr>
          <a:xfrm>
            <a:off x="2851047" y="3182265"/>
            <a:ext cx="76989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Sep’20</a:t>
            </a:r>
          </a:p>
        </p:txBody>
      </p:sp>
      <p:sp>
        <p:nvSpPr>
          <p:cNvPr id="25" name="TextBox 24">
            <a:extLst>
              <a:ext uri="{FF2B5EF4-FFF2-40B4-BE49-F238E27FC236}">
                <a16:creationId xmlns:a16="http://schemas.microsoft.com/office/drawing/2014/main" id="{C142C0C7-67CC-3335-6ACB-2B9FC87AFA58}"/>
              </a:ext>
            </a:extLst>
          </p:cNvPr>
          <p:cNvSpPr txBox="1"/>
          <p:nvPr/>
        </p:nvSpPr>
        <p:spPr>
          <a:xfrm>
            <a:off x="2851047" y="3496855"/>
            <a:ext cx="159908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Companies Act, 2020</a:t>
            </a:r>
          </a:p>
        </p:txBody>
      </p:sp>
      <p:sp>
        <p:nvSpPr>
          <p:cNvPr id="26" name="TextBox 25">
            <a:extLst>
              <a:ext uri="{FF2B5EF4-FFF2-40B4-BE49-F238E27FC236}">
                <a16:creationId xmlns:a16="http://schemas.microsoft.com/office/drawing/2014/main" id="{296B3964-44C8-0426-DAB3-0EC8F4A4939C}"/>
              </a:ext>
            </a:extLst>
          </p:cNvPr>
          <p:cNvSpPr txBox="1"/>
          <p:nvPr/>
        </p:nvSpPr>
        <p:spPr>
          <a:xfrm>
            <a:off x="2868083" y="4283716"/>
            <a:ext cx="255891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Amendments in Section 23 - Enabling provision for direct listing of prescribed securities in permissible foreign jurisdiction</a:t>
            </a:r>
          </a:p>
        </p:txBody>
      </p:sp>
      <p:cxnSp>
        <p:nvCxnSpPr>
          <p:cNvPr id="33" name="Straight Connector 32">
            <a:extLst>
              <a:ext uri="{FF2B5EF4-FFF2-40B4-BE49-F238E27FC236}">
                <a16:creationId xmlns:a16="http://schemas.microsoft.com/office/drawing/2014/main" id="{54C6DD12-6261-8FDA-45D9-C490FD6F75AE}"/>
              </a:ext>
            </a:extLst>
          </p:cNvPr>
          <p:cNvCxnSpPr>
            <a:cxnSpLocks/>
          </p:cNvCxnSpPr>
          <p:nvPr/>
        </p:nvCxnSpPr>
        <p:spPr>
          <a:xfrm>
            <a:off x="2868084" y="2981622"/>
            <a:ext cx="0" cy="247164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7D1BCE-E6FD-87D8-D625-25C51F3AB853}"/>
              </a:ext>
            </a:extLst>
          </p:cNvPr>
          <p:cNvCxnSpPr>
            <a:cxnSpLocks/>
          </p:cNvCxnSpPr>
          <p:nvPr/>
        </p:nvCxnSpPr>
        <p:spPr>
          <a:xfrm>
            <a:off x="2868084" y="2993582"/>
            <a:ext cx="9204646"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AFFBF0E-9476-A897-D039-6029B8186F03}"/>
              </a:ext>
            </a:extLst>
          </p:cNvPr>
          <p:cNvCxnSpPr>
            <a:cxnSpLocks/>
          </p:cNvCxnSpPr>
          <p:nvPr/>
        </p:nvCxnSpPr>
        <p:spPr>
          <a:xfrm flipH="1">
            <a:off x="4395100" y="480625"/>
            <a:ext cx="3443" cy="25129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425D6A1-AAE7-0D17-D4ED-0BD16D81E95C}"/>
              </a:ext>
            </a:extLst>
          </p:cNvPr>
          <p:cNvSpPr/>
          <p:nvPr/>
        </p:nvSpPr>
        <p:spPr>
          <a:xfrm>
            <a:off x="4491376" y="465754"/>
            <a:ext cx="1551960"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43" name="TextBox 42">
            <a:extLst>
              <a:ext uri="{FF2B5EF4-FFF2-40B4-BE49-F238E27FC236}">
                <a16:creationId xmlns:a16="http://schemas.microsoft.com/office/drawing/2014/main" id="{78C35634-3B5E-8FD8-2609-586535F3DDCC}"/>
              </a:ext>
            </a:extLst>
          </p:cNvPr>
          <p:cNvSpPr txBox="1"/>
          <p:nvPr/>
        </p:nvSpPr>
        <p:spPr>
          <a:xfrm>
            <a:off x="4446118" y="444830"/>
            <a:ext cx="6467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Jul’21</a:t>
            </a:r>
          </a:p>
        </p:txBody>
      </p:sp>
      <p:sp>
        <p:nvSpPr>
          <p:cNvPr id="45" name="TextBox 44">
            <a:extLst>
              <a:ext uri="{FF2B5EF4-FFF2-40B4-BE49-F238E27FC236}">
                <a16:creationId xmlns:a16="http://schemas.microsoft.com/office/drawing/2014/main" id="{09F3096D-4BB9-8914-E1D2-8F4412C4E92B}"/>
              </a:ext>
            </a:extLst>
          </p:cNvPr>
          <p:cNvSpPr txBox="1"/>
          <p:nvPr/>
        </p:nvSpPr>
        <p:spPr>
          <a:xfrm>
            <a:off x="4481360" y="826561"/>
            <a:ext cx="1656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IFSCA ILS Regulations 2021</a:t>
            </a:r>
          </a:p>
        </p:txBody>
      </p:sp>
      <p:sp>
        <p:nvSpPr>
          <p:cNvPr id="46" name="TextBox 45">
            <a:extLst>
              <a:ext uri="{FF2B5EF4-FFF2-40B4-BE49-F238E27FC236}">
                <a16:creationId xmlns:a16="http://schemas.microsoft.com/office/drawing/2014/main" id="{CE595399-0E1E-FBE1-204B-E0501EA34FDD}"/>
              </a:ext>
            </a:extLst>
          </p:cNvPr>
          <p:cNvSpPr txBox="1"/>
          <p:nvPr/>
        </p:nvSpPr>
        <p:spPr>
          <a:xfrm>
            <a:off x="4461541" y="1525745"/>
            <a:ext cx="20513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Regulation framework for Listing of Indian, Foreign Co., listing by SMEs, Start-Ups, SPACs, Listing of Debt Securities and DRs</a:t>
            </a:r>
          </a:p>
        </p:txBody>
      </p:sp>
      <p:sp>
        <p:nvSpPr>
          <p:cNvPr id="47" name="Rectangle 46">
            <a:extLst>
              <a:ext uri="{FF2B5EF4-FFF2-40B4-BE49-F238E27FC236}">
                <a16:creationId xmlns:a16="http://schemas.microsoft.com/office/drawing/2014/main" id="{9262D53F-0592-DB79-F00F-14233620055F}"/>
              </a:ext>
            </a:extLst>
          </p:cNvPr>
          <p:cNvSpPr/>
          <p:nvPr/>
        </p:nvSpPr>
        <p:spPr>
          <a:xfrm>
            <a:off x="6148723" y="3122718"/>
            <a:ext cx="1529163"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48" name="TextBox 47">
            <a:extLst>
              <a:ext uri="{FF2B5EF4-FFF2-40B4-BE49-F238E27FC236}">
                <a16:creationId xmlns:a16="http://schemas.microsoft.com/office/drawing/2014/main" id="{6C70664B-7399-A666-1150-5455EEDECD37}"/>
              </a:ext>
            </a:extLst>
          </p:cNvPr>
          <p:cNvSpPr txBox="1"/>
          <p:nvPr/>
        </p:nvSpPr>
        <p:spPr>
          <a:xfrm>
            <a:off x="6175406" y="4263300"/>
            <a:ext cx="230222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The working group submitted several recommendations for amendments in various framework and regulations including the ILS Regulations</a:t>
            </a:r>
          </a:p>
        </p:txBody>
      </p:sp>
      <p:cxnSp>
        <p:nvCxnSpPr>
          <p:cNvPr id="49" name="Straight Connector 48">
            <a:extLst>
              <a:ext uri="{FF2B5EF4-FFF2-40B4-BE49-F238E27FC236}">
                <a16:creationId xmlns:a16="http://schemas.microsoft.com/office/drawing/2014/main" id="{43DFE126-19E6-DC5D-7D50-977B3C3A73A5}"/>
              </a:ext>
            </a:extLst>
          </p:cNvPr>
          <p:cNvCxnSpPr>
            <a:cxnSpLocks/>
          </p:cNvCxnSpPr>
          <p:nvPr/>
        </p:nvCxnSpPr>
        <p:spPr>
          <a:xfrm flipH="1">
            <a:off x="6052875" y="3012018"/>
            <a:ext cx="2241" cy="24412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8A6290E-4CBC-37C2-4628-36927EBF949A}"/>
              </a:ext>
            </a:extLst>
          </p:cNvPr>
          <p:cNvCxnSpPr>
            <a:cxnSpLocks/>
          </p:cNvCxnSpPr>
          <p:nvPr/>
        </p:nvCxnSpPr>
        <p:spPr>
          <a:xfrm>
            <a:off x="7092905" y="489055"/>
            <a:ext cx="0" cy="25045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576A974-1979-AF92-D2CE-DF56EF1A7CC3}"/>
              </a:ext>
            </a:extLst>
          </p:cNvPr>
          <p:cNvSpPr/>
          <p:nvPr/>
        </p:nvSpPr>
        <p:spPr>
          <a:xfrm>
            <a:off x="7185566" y="474184"/>
            <a:ext cx="1551960"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52" name="TextBox 51">
            <a:extLst>
              <a:ext uri="{FF2B5EF4-FFF2-40B4-BE49-F238E27FC236}">
                <a16:creationId xmlns:a16="http://schemas.microsoft.com/office/drawing/2014/main" id="{7FD032B5-9544-063E-A524-6586ADA7D65D}"/>
              </a:ext>
            </a:extLst>
          </p:cNvPr>
          <p:cNvSpPr txBox="1"/>
          <p:nvPr/>
        </p:nvSpPr>
        <p:spPr>
          <a:xfrm>
            <a:off x="7142576" y="453260"/>
            <a:ext cx="6921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Jan’24</a:t>
            </a:r>
          </a:p>
        </p:txBody>
      </p:sp>
      <p:sp>
        <p:nvSpPr>
          <p:cNvPr id="53" name="TextBox 52">
            <a:extLst>
              <a:ext uri="{FF2B5EF4-FFF2-40B4-BE49-F238E27FC236}">
                <a16:creationId xmlns:a16="http://schemas.microsoft.com/office/drawing/2014/main" id="{B5ADA10B-A56D-3376-A18C-BED3BB4CC766}"/>
              </a:ext>
            </a:extLst>
          </p:cNvPr>
          <p:cNvSpPr txBox="1"/>
          <p:nvPr/>
        </p:nvSpPr>
        <p:spPr>
          <a:xfrm>
            <a:off x="7175550" y="834991"/>
            <a:ext cx="155196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LEAP Rules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NDI Rules</a:t>
            </a:r>
          </a:p>
        </p:txBody>
      </p:sp>
      <p:sp>
        <p:nvSpPr>
          <p:cNvPr id="54" name="TextBox 53">
            <a:extLst>
              <a:ext uri="{FF2B5EF4-FFF2-40B4-BE49-F238E27FC236}">
                <a16:creationId xmlns:a16="http://schemas.microsoft.com/office/drawing/2014/main" id="{553420B9-4224-3416-4874-E2787EADD072}"/>
              </a:ext>
            </a:extLst>
          </p:cNvPr>
          <p:cNvSpPr txBox="1"/>
          <p:nvPr/>
        </p:nvSpPr>
        <p:spPr>
          <a:xfrm>
            <a:off x="7175298" y="1474257"/>
            <a:ext cx="2049024"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Enabling provisions – mode of issuance, eligibility for issuers and investors, obligations related to voting rights and pricing.</a:t>
            </a:r>
          </a:p>
        </p:txBody>
      </p:sp>
      <p:sp>
        <p:nvSpPr>
          <p:cNvPr id="57" name="TextBox 56">
            <a:extLst>
              <a:ext uri="{FF2B5EF4-FFF2-40B4-BE49-F238E27FC236}">
                <a16:creationId xmlns:a16="http://schemas.microsoft.com/office/drawing/2014/main" id="{B1AE2775-7FE4-3C90-F507-B3F2D8A6E36C}"/>
              </a:ext>
            </a:extLst>
          </p:cNvPr>
          <p:cNvSpPr txBox="1"/>
          <p:nvPr/>
        </p:nvSpPr>
        <p:spPr>
          <a:xfrm>
            <a:off x="6090380" y="3182265"/>
            <a:ext cx="7030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Dec’23</a:t>
            </a:r>
          </a:p>
        </p:txBody>
      </p:sp>
      <p:sp>
        <p:nvSpPr>
          <p:cNvPr id="58" name="TextBox 57">
            <a:extLst>
              <a:ext uri="{FF2B5EF4-FFF2-40B4-BE49-F238E27FC236}">
                <a16:creationId xmlns:a16="http://schemas.microsoft.com/office/drawing/2014/main" id="{E00768D9-650D-3252-B3F8-F6EC8828C235}"/>
              </a:ext>
            </a:extLst>
          </p:cNvPr>
          <p:cNvSpPr txBox="1"/>
          <p:nvPr/>
        </p:nvSpPr>
        <p:spPr>
          <a:xfrm>
            <a:off x="6127914" y="3496855"/>
            <a:ext cx="14537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The Working Group Report</a:t>
            </a:r>
          </a:p>
        </p:txBody>
      </p:sp>
      <p:sp>
        <p:nvSpPr>
          <p:cNvPr id="59" name="Diamond 58">
            <a:extLst>
              <a:ext uri="{FF2B5EF4-FFF2-40B4-BE49-F238E27FC236}">
                <a16:creationId xmlns:a16="http://schemas.microsoft.com/office/drawing/2014/main" id="{D5E72958-5022-8D2F-975B-7E6CF2FC23D8}"/>
              </a:ext>
            </a:extLst>
          </p:cNvPr>
          <p:cNvSpPr/>
          <p:nvPr/>
        </p:nvSpPr>
        <p:spPr>
          <a:xfrm>
            <a:off x="4301358" y="2821298"/>
            <a:ext cx="204806"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Diamond 59">
            <a:extLst>
              <a:ext uri="{FF2B5EF4-FFF2-40B4-BE49-F238E27FC236}">
                <a16:creationId xmlns:a16="http://schemas.microsoft.com/office/drawing/2014/main" id="{8E94788C-9E56-2418-542F-BC80D43E4427}"/>
              </a:ext>
            </a:extLst>
          </p:cNvPr>
          <p:cNvSpPr/>
          <p:nvPr/>
        </p:nvSpPr>
        <p:spPr>
          <a:xfrm>
            <a:off x="2772478" y="2829681"/>
            <a:ext cx="225287"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Diamond 60">
            <a:extLst>
              <a:ext uri="{FF2B5EF4-FFF2-40B4-BE49-F238E27FC236}">
                <a16:creationId xmlns:a16="http://schemas.microsoft.com/office/drawing/2014/main" id="{B023DFC9-CBD5-1BD3-044A-3D6AA10EF67C}"/>
              </a:ext>
            </a:extLst>
          </p:cNvPr>
          <p:cNvSpPr/>
          <p:nvPr/>
        </p:nvSpPr>
        <p:spPr>
          <a:xfrm>
            <a:off x="5950360" y="2819731"/>
            <a:ext cx="204806"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Diamond 61">
            <a:extLst>
              <a:ext uri="{FF2B5EF4-FFF2-40B4-BE49-F238E27FC236}">
                <a16:creationId xmlns:a16="http://schemas.microsoft.com/office/drawing/2014/main" id="{AE1F6DB3-A1B1-63D5-C4BD-4C5D84F25448}"/>
              </a:ext>
            </a:extLst>
          </p:cNvPr>
          <p:cNvSpPr/>
          <p:nvPr/>
        </p:nvSpPr>
        <p:spPr>
          <a:xfrm>
            <a:off x="6990251" y="2856364"/>
            <a:ext cx="204806"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FAFC7A3-71C8-E5C3-F28B-AE9D0FB9DA61}"/>
              </a:ext>
            </a:extLst>
          </p:cNvPr>
          <p:cNvSpPr txBox="1"/>
          <p:nvPr/>
        </p:nvSpPr>
        <p:spPr>
          <a:xfrm>
            <a:off x="315062" y="5894656"/>
            <a:ext cx="115618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In July 2023, the Hon’ble Union Finance Minister announced the decision of Government of India to permit direct listing of unlisted and listed Indian companies on the Stock Exchanges in IFSC</a:t>
            </a:r>
          </a:p>
        </p:txBody>
      </p:sp>
      <p:cxnSp>
        <p:nvCxnSpPr>
          <p:cNvPr id="3" name="Straight Connector 2">
            <a:extLst>
              <a:ext uri="{FF2B5EF4-FFF2-40B4-BE49-F238E27FC236}">
                <a16:creationId xmlns:a16="http://schemas.microsoft.com/office/drawing/2014/main" id="{C53A20DA-FD1D-8C82-37FB-AFD683DC17A4}"/>
              </a:ext>
            </a:extLst>
          </p:cNvPr>
          <p:cNvCxnSpPr>
            <a:cxnSpLocks/>
          </p:cNvCxnSpPr>
          <p:nvPr/>
        </p:nvCxnSpPr>
        <p:spPr>
          <a:xfrm>
            <a:off x="9787268" y="484839"/>
            <a:ext cx="0" cy="250452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A6B8B71-1919-A7A2-D399-54558148F4E1}"/>
              </a:ext>
            </a:extLst>
          </p:cNvPr>
          <p:cNvSpPr/>
          <p:nvPr/>
        </p:nvSpPr>
        <p:spPr>
          <a:xfrm>
            <a:off x="9879929" y="469968"/>
            <a:ext cx="1551960"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6" name="TextBox 5">
            <a:extLst>
              <a:ext uri="{FF2B5EF4-FFF2-40B4-BE49-F238E27FC236}">
                <a16:creationId xmlns:a16="http://schemas.microsoft.com/office/drawing/2014/main" id="{6E64405E-26B5-36E1-0810-DB8083D1040F}"/>
              </a:ext>
            </a:extLst>
          </p:cNvPr>
          <p:cNvSpPr txBox="1"/>
          <p:nvPr/>
        </p:nvSpPr>
        <p:spPr>
          <a:xfrm>
            <a:off x="9836939" y="449044"/>
            <a:ext cx="8031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May’24</a:t>
            </a:r>
          </a:p>
        </p:txBody>
      </p:sp>
      <p:sp>
        <p:nvSpPr>
          <p:cNvPr id="7" name="TextBox 6">
            <a:extLst>
              <a:ext uri="{FF2B5EF4-FFF2-40B4-BE49-F238E27FC236}">
                <a16:creationId xmlns:a16="http://schemas.microsoft.com/office/drawing/2014/main" id="{F60D9AF7-6F54-0027-8299-45F543B1AAD7}"/>
              </a:ext>
            </a:extLst>
          </p:cNvPr>
          <p:cNvSpPr txBox="1"/>
          <p:nvPr/>
        </p:nvSpPr>
        <p:spPr>
          <a:xfrm>
            <a:off x="9879929" y="711260"/>
            <a:ext cx="155196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IFSCA Consultation Paper</a:t>
            </a:r>
          </a:p>
        </p:txBody>
      </p:sp>
      <p:sp>
        <p:nvSpPr>
          <p:cNvPr id="8" name="TextBox 7">
            <a:extLst>
              <a:ext uri="{FF2B5EF4-FFF2-40B4-BE49-F238E27FC236}">
                <a16:creationId xmlns:a16="http://schemas.microsoft.com/office/drawing/2014/main" id="{64816204-6BEB-C638-C444-B5FD6F7C3D60}"/>
              </a:ext>
            </a:extLst>
          </p:cNvPr>
          <p:cNvSpPr txBox="1"/>
          <p:nvPr/>
        </p:nvSpPr>
        <p:spPr>
          <a:xfrm>
            <a:off x="9836939" y="1506675"/>
            <a:ext cx="21317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Consultation paper on new listing regulations </a:t>
            </a:r>
          </a:p>
        </p:txBody>
      </p:sp>
      <p:sp>
        <p:nvSpPr>
          <p:cNvPr id="9" name="Diamond 8">
            <a:extLst>
              <a:ext uri="{FF2B5EF4-FFF2-40B4-BE49-F238E27FC236}">
                <a16:creationId xmlns:a16="http://schemas.microsoft.com/office/drawing/2014/main" id="{6799EE7F-91BD-33A0-F3F9-9EF2914EC099}"/>
              </a:ext>
            </a:extLst>
          </p:cNvPr>
          <p:cNvSpPr/>
          <p:nvPr/>
        </p:nvSpPr>
        <p:spPr>
          <a:xfrm>
            <a:off x="9684863" y="2826282"/>
            <a:ext cx="204806"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5F4A53A-F6C8-4AFB-20C7-9FDA86D7DF0C}"/>
              </a:ext>
            </a:extLst>
          </p:cNvPr>
          <p:cNvSpPr/>
          <p:nvPr/>
        </p:nvSpPr>
        <p:spPr>
          <a:xfrm>
            <a:off x="9031007" y="3076737"/>
            <a:ext cx="1529163" cy="95410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12" name="TextBox 11">
            <a:extLst>
              <a:ext uri="{FF2B5EF4-FFF2-40B4-BE49-F238E27FC236}">
                <a16:creationId xmlns:a16="http://schemas.microsoft.com/office/drawing/2014/main" id="{8567A188-FD4B-3159-B935-928B9B82FB3E}"/>
              </a:ext>
            </a:extLst>
          </p:cNvPr>
          <p:cNvSpPr txBox="1"/>
          <p:nvPr/>
        </p:nvSpPr>
        <p:spPr>
          <a:xfrm>
            <a:off x="9057690" y="4217319"/>
            <a:ext cx="2819247"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Purchase or subscription of equity shares on IFSC exchanges by permissible holder.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Funds raised in IFSC – to be held in foreign currency accounts with a bank outside </a:t>
            </a:r>
            <a:r>
              <a:rPr lang="en-US" sz="1400" dirty="0">
                <a:solidFill>
                  <a:prstClr val="black"/>
                </a:solidFill>
                <a:latin typeface="IBM Plex Sans" panose="020B0503050000000000" pitchFamily="34" charset="0"/>
              </a:rPr>
              <a:t>India</a:t>
            </a: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cxnSp>
        <p:nvCxnSpPr>
          <p:cNvPr id="14" name="Straight Connector 13">
            <a:extLst>
              <a:ext uri="{FF2B5EF4-FFF2-40B4-BE49-F238E27FC236}">
                <a16:creationId xmlns:a16="http://schemas.microsoft.com/office/drawing/2014/main" id="{067D5076-6F20-18F5-E0BB-09085D53168F}"/>
              </a:ext>
            </a:extLst>
          </p:cNvPr>
          <p:cNvCxnSpPr>
            <a:cxnSpLocks/>
          </p:cNvCxnSpPr>
          <p:nvPr/>
        </p:nvCxnSpPr>
        <p:spPr>
          <a:xfrm flipH="1">
            <a:off x="8935159" y="2966037"/>
            <a:ext cx="2241" cy="244124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3B4F35-894B-2F59-BE82-E2633B405FFE}"/>
              </a:ext>
            </a:extLst>
          </p:cNvPr>
          <p:cNvSpPr txBox="1"/>
          <p:nvPr/>
        </p:nvSpPr>
        <p:spPr>
          <a:xfrm>
            <a:off x="8972664" y="3136284"/>
            <a:ext cx="7630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Apr’24</a:t>
            </a:r>
          </a:p>
        </p:txBody>
      </p:sp>
      <p:sp>
        <p:nvSpPr>
          <p:cNvPr id="17" name="TextBox 16">
            <a:extLst>
              <a:ext uri="{FF2B5EF4-FFF2-40B4-BE49-F238E27FC236}">
                <a16:creationId xmlns:a16="http://schemas.microsoft.com/office/drawing/2014/main" id="{FD7660BB-0EE1-AB18-DDF2-827065D9B568}"/>
              </a:ext>
            </a:extLst>
          </p:cNvPr>
          <p:cNvSpPr txBox="1"/>
          <p:nvPr/>
        </p:nvSpPr>
        <p:spPr>
          <a:xfrm>
            <a:off x="9010198" y="3450874"/>
            <a:ext cx="145371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RBI Notification</a:t>
            </a:r>
          </a:p>
        </p:txBody>
      </p:sp>
      <p:sp>
        <p:nvSpPr>
          <p:cNvPr id="18" name="Diamond 17">
            <a:extLst>
              <a:ext uri="{FF2B5EF4-FFF2-40B4-BE49-F238E27FC236}">
                <a16:creationId xmlns:a16="http://schemas.microsoft.com/office/drawing/2014/main" id="{E46B296A-A83E-4A7C-5E26-254EE7472E0E}"/>
              </a:ext>
            </a:extLst>
          </p:cNvPr>
          <p:cNvSpPr/>
          <p:nvPr/>
        </p:nvSpPr>
        <p:spPr>
          <a:xfrm>
            <a:off x="8842294" y="2831864"/>
            <a:ext cx="204806" cy="246238"/>
          </a:xfrm>
          <a:prstGeom prst="diamond">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52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5999F-45D8-5D48-C2DC-83E7DC32AF31}"/>
            </a:ext>
          </a:extLst>
        </p:cNvPr>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845C803-087E-617E-7F02-55AA88685FD6}"/>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 Placeholder 5">
            <a:extLst>
              <a:ext uri="{FF2B5EF4-FFF2-40B4-BE49-F238E27FC236}">
                <a16:creationId xmlns:a16="http://schemas.microsoft.com/office/drawing/2014/main" id="{37C08F60-3130-9E79-D275-895A414A9DD5}"/>
              </a:ext>
            </a:extLst>
          </p:cNvPr>
          <p:cNvSpPr txBox="1">
            <a:spLocks/>
          </p:cNvSpPr>
          <p:nvPr/>
        </p:nvSpPr>
        <p:spPr>
          <a:xfrm>
            <a:off x="277089" y="81525"/>
            <a:ext cx="11767127"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42A66"/>
                </a:solidFill>
                <a:latin typeface="IBM Plex Sans" panose="020B05030500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42A66"/>
                </a:solidFill>
                <a:latin typeface="IBM Plex Sans" panose="020B05030500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42A66"/>
                </a:solidFill>
                <a:latin typeface="IBM Plex Sans" panose="020B05030500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42A66"/>
                </a:solidFill>
                <a:latin typeface="IBM Plex Sans" panose="020B05030500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42A66"/>
                </a:solidFill>
                <a:latin typeface="IBM Plex Sans" panose="020B05030500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ea typeface="+mj-ea"/>
                <a:cs typeface="+mj-cs"/>
              </a:rPr>
              <a:t>Proposed Salient Features – IFSCA Listing Regulations 2024 </a:t>
            </a:r>
            <a:endParaRPr lang="en-US" sz="2400" b="1" dirty="0">
              <a:ea typeface="+mj-ea"/>
              <a:cs typeface="+mj-cs"/>
            </a:endParaRPr>
          </a:p>
        </p:txBody>
      </p:sp>
      <p:graphicFrame>
        <p:nvGraphicFramePr>
          <p:cNvPr id="7" name="Table 6">
            <a:extLst>
              <a:ext uri="{FF2B5EF4-FFF2-40B4-BE49-F238E27FC236}">
                <a16:creationId xmlns:a16="http://schemas.microsoft.com/office/drawing/2014/main" id="{0EA89A50-07A3-4CA3-21D6-DD7877EF32AF}"/>
              </a:ext>
            </a:extLst>
          </p:cNvPr>
          <p:cNvGraphicFramePr>
            <a:graphicFrameLocks noGrp="1"/>
          </p:cNvGraphicFramePr>
          <p:nvPr/>
        </p:nvGraphicFramePr>
        <p:xfrm>
          <a:off x="277089" y="700154"/>
          <a:ext cx="11515738" cy="4783743"/>
        </p:xfrm>
        <a:graphic>
          <a:graphicData uri="http://schemas.openxmlformats.org/drawingml/2006/table">
            <a:tbl>
              <a:tblPr firstRow="1" bandRow="1">
                <a:tableStyleId>{3B4B98B0-60AC-42C2-AFA5-B58CD77FA1E5}</a:tableStyleId>
              </a:tblPr>
              <a:tblGrid>
                <a:gridCol w="3685312">
                  <a:extLst>
                    <a:ext uri="{9D8B030D-6E8A-4147-A177-3AD203B41FA5}">
                      <a16:colId xmlns:a16="http://schemas.microsoft.com/office/drawing/2014/main" val="695787224"/>
                    </a:ext>
                  </a:extLst>
                </a:gridCol>
                <a:gridCol w="2531165">
                  <a:extLst>
                    <a:ext uri="{9D8B030D-6E8A-4147-A177-3AD203B41FA5}">
                      <a16:colId xmlns:a16="http://schemas.microsoft.com/office/drawing/2014/main" val="1411839016"/>
                    </a:ext>
                  </a:extLst>
                </a:gridCol>
                <a:gridCol w="2471679">
                  <a:extLst>
                    <a:ext uri="{9D8B030D-6E8A-4147-A177-3AD203B41FA5}">
                      <a16:colId xmlns:a16="http://schemas.microsoft.com/office/drawing/2014/main" val="1098609978"/>
                    </a:ext>
                  </a:extLst>
                </a:gridCol>
                <a:gridCol w="2827582">
                  <a:extLst>
                    <a:ext uri="{9D8B030D-6E8A-4147-A177-3AD203B41FA5}">
                      <a16:colId xmlns:a16="http://schemas.microsoft.com/office/drawing/2014/main" val="2918777260"/>
                    </a:ext>
                  </a:extLst>
                </a:gridCol>
              </a:tblGrid>
              <a:tr h="622932">
                <a:tc>
                  <a:txBody>
                    <a:bodyPr/>
                    <a:lstStyle/>
                    <a:p>
                      <a:pPr algn="ctr"/>
                      <a:r>
                        <a:rPr lang="en-US" sz="1600" dirty="0">
                          <a:solidFill>
                            <a:srgbClr val="002060"/>
                          </a:solidFill>
                          <a:latin typeface="IBM Plex Sans" panose="020B0503050000000000" pitchFamily="34" charset="0"/>
                        </a:rPr>
                        <a:t>Eligibility Criteria</a:t>
                      </a: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002060"/>
                          </a:solidFill>
                          <a:latin typeface="IBM Plex Sans" panose="020B0503050000000000" pitchFamily="34" charset="0"/>
                        </a:rPr>
                        <a:t>Filing of Offer Document</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002060"/>
                          </a:solidFill>
                          <a:latin typeface="IBM Plex Sans" panose="020B0503050000000000" pitchFamily="34" charset="0"/>
                        </a:rPr>
                        <a:t>Minimum Public Offer</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IBM Plex Sans" panose="020B0503050000000000" pitchFamily="34" charset="0"/>
                        </a:rPr>
                        <a:t>Lockup</a:t>
                      </a:r>
                    </a:p>
                  </a:txBody>
                  <a:tcPr anchor="ctr">
                    <a:lnL w="12700" cap="flat" cmpd="sng" algn="ctr">
                      <a:solidFill>
                        <a:srgbClr val="002060"/>
                      </a:solidFill>
                      <a:prstDash val="sysDot"/>
                      <a:round/>
                      <a:headEnd type="none" w="med" len="med"/>
                      <a:tailEnd type="none" w="med" len="med"/>
                    </a:lnL>
                    <a:lnR>
                      <a:noFill/>
                    </a:lnR>
                    <a:lnT w="12700" cmpd="sng">
                      <a:noFill/>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934850"/>
                  </a:ext>
                </a:extLst>
              </a:tr>
              <a:tr h="4160811">
                <a:tc>
                  <a:txBody>
                    <a:bodyPr/>
                    <a:lstStyle/>
                    <a:p>
                      <a:pPr marL="285750" indent="-285750">
                        <a:buFont typeface="Wingdings" panose="05000000000000000000" pitchFamily="2" charset="2"/>
                        <a:buChar char="ü"/>
                      </a:pPr>
                      <a:r>
                        <a:rPr lang="en-US" sz="1600" b="0" dirty="0">
                          <a:latin typeface="IBM Plex Sans" panose="020B0503050000000000" pitchFamily="34" charset="0"/>
                        </a:rPr>
                        <a:t>Operating Revenue – at least $20mn in the last financial year or average over the last 3 years</a:t>
                      </a:r>
                    </a:p>
                    <a:p>
                      <a:pPr marL="285750" indent="-285750">
                        <a:buFont typeface="Wingdings" panose="05000000000000000000" pitchFamily="2" charset="2"/>
                        <a:buChar char="ü"/>
                      </a:pPr>
                      <a:endParaRPr lang="en-US" sz="1600" b="0" dirty="0">
                        <a:latin typeface="IBM Plex Sans" panose="020B0503050000000000" pitchFamily="34" charset="0"/>
                      </a:endParaRPr>
                    </a:p>
                    <a:p>
                      <a:pPr marL="0" indent="0" algn="ctr">
                        <a:buFont typeface="Wingdings" panose="05000000000000000000" pitchFamily="2" charset="2"/>
                        <a:buNone/>
                      </a:pPr>
                      <a:r>
                        <a:rPr lang="en-US" sz="1600" b="0" dirty="0">
                          <a:latin typeface="IBM Plex Sans" panose="020B0503050000000000" pitchFamily="34" charset="0"/>
                        </a:rPr>
                        <a:t>Or</a:t>
                      </a:r>
                    </a:p>
                    <a:p>
                      <a:pPr marL="0" indent="0" algn="ctr">
                        <a:buFont typeface="Wingdings" panose="05000000000000000000" pitchFamily="2" charset="2"/>
                        <a:buNone/>
                      </a:pPr>
                      <a:endParaRPr lang="en-US" sz="1600" b="0" dirty="0">
                        <a:latin typeface="IBM Plex Sans" panose="020B0503050000000000" pitchFamily="34" charset="0"/>
                      </a:endParaRPr>
                    </a:p>
                    <a:p>
                      <a:pPr marL="285750" indent="-285750" algn="l">
                        <a:buFont typeface="Wingdings" panose="05000000000000000000" pitchFamily="2" charset="2"/>
                        <a:buChar char="ü"/>
                      </a:pPr>
                      <a:r>
                        <a:rPr lang="en-US" sz="1600" b="0" dirty="0">
                          <a:latin typeface="IBM Plex Sans" panose="020B0503050000000000" pitchFamily="34" charset="0"/>
                        </a:rPr>
                        <a:t>Profitability – at least $1mn in the last financial year or average over the last 3 years</a:t>
                      </a:r>
                    </a:p>
                    <a:p>
                      <a:pPr marL="285750" indent="-285750" algn="l">
                        <a:buFont typeface="Wingdings" panose="05000000000000000000" pitchFamily="2" charset="2"/>
                        <a:buChar char="ü"/>
                      </a:pPr>
                      <a:endParaRPr lang="en-US" sz="1600" b="0" dirty="0">
                        <a:latin typeface="IBM Plex Sans" panose="020B0503050000000000" pitchFamily="34" charset="0"/>
                      </a:endParaRPr>
                    </a:p>
                    <a:p>
                      <a:pPr marL="0" indent="0" algn="ctr">
                        <a:buFont typeface="Wingdings" panose="05000000000000000000" pitchFamily="2" charset="2"/>
                        <a:buNone/>
                      </a:pPr>
                      <a:r>
                        <a:rPr lang="en-US" sz="1600" b="0" dirty="0">
                          <a:latin typeface="IBM Plex Sans" panose="020B0503050000000000" pitchFamily="34" charset="0"/>
                        </a:rPr>
                        <a:t>Or</a:t>
                      </a:r>
                    </a:p>
                    <a:p>
                      <a:pPr marL="0" indent="0" algn="ctr">
                        <a:buFont typeface="Wingdings" panose="05000000000000000000" pitchFamily="2" charset="2"/>
                        <a:buNone/>
                      </a:pPr>
                      <a:endParaRPr lang="en-US" sz="1600" b="0" dirty="0">
                        <a:latin typeface="IBM Plex Sans" panose="020B0503050000000000" pitchFamily="34" charset="0"/>
                      </a:endParaRPr>
                    </a:p>
                    <a:p>
                      <a:pPr marL="285750" indent="-285750" algn="l">
                        <a:buFont typeface="Wingdings" panose="05000000000000000000" pitchFamily="2" charset="2"/>
                        <a:buChar char="ü"/>
                      </a:pPr>
                      <a:r>
                        <a:rPr lang="en-US" sz="1600" b="0" dirty="0">
                          <a:latin typeface="IBM Plex Sans" panose="020B0503050000000000" pitchFamily="34" charset="0"/>
                        </a:rPr>
                        <a:t>Post issue market capitalization of at least $25mn</a:t>
                      </a:r>
                    </a:p>
                    <a:p>
                      <a:pPr marL="0" indent="0" algn="l">
                        <a:buFont typeface="Wingdings" panose="05000000000000000000" pitchFamily="2" charset="2"/>
                        <a:buNone/>
                      </a:pPr>
                      <a:endParaRPr lang="en-US" sz="1600" b="0" dirty="0">
                        <a:latin typeface="IBM Plex Sans" panose="020B0503050000000000" pitchFamily="34" charset="0"/>
                      </a:endParaRPr>
                    </a:p>
                  </a:txBody>
                  <a:tcPr anchor="ctr">
                    <a:lnL w="12700" cap="flat" cmpd="sng" algn="ctr">
                      <a:no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ü"/>
                      </a:pPr>
                      <a:r>
                        <a:rPr lang="en-US" sz="1600" dirty="0">
                          <a:latin typeface="IBM Plex Sans" panose="020B0503050000000000" pitchFamily="34" charset="0"/>
                        </a:rPr>
                        <a:t>The issuer with proposed issue size of $100mn or less shall be exempted to seek observation letter from IFSCA</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ü"/>
                      </a:pPr>
                      <a:r>
                        <a:rPr lang="en-US" sz="1600" dirty="0">
                          <a:latin typeface="IBM Plex Sans" panose="020B0503050000000000" pitchFamily="34" charset="0"/>
                        </a:rPr>
                        <a:t>$50mn or 10% of the post issue paid-up capital of the issuer – Whichever is less</a:t>
                      </a:r>
                    </a:p>
                  </a:txBody>
                  <a:tcPr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ü"/>
                      </a:pPr>
                      <a:r>
                        <a:rPr lang="en-US" sz="1600" dirty="0">
                          <a:latin typeface="IBM Plex Sans" panose="020B0503050000000000" pitchFamily="34" charset="0"/>
                        </a:rPr>
                        <a:t>Pre issue shareholding of promoters and controlling share holders of the issuer shall be locked up for a period of 180 days from the date of allotment in the initial public offer</a:t>
                      </a:r>
                    </a:p>
                  </a:txBody>
                  <a:tcPr anchor="ctr">
                    <a:lnL w="12700" cap="flat" cmpd="sng" algn="ctr">
                      <a:solidFill>
                        <a:srgbClr val="002060"/>
                      </a:solidFill>
                      <a:prstDash val="sysDot"/>
                      <a:round/>
                      <a:headEnd type="none" w="med" len="med"/>
                      <a:tailEnd type="none" w="med" len="med"/>
                    </a:lnL>
                    <a:lnR>
                      <a:noFill/>
                    </a:lnR>
                    <a:lnT w="12700" cap="flat" cmpd="sng" algn="ctr">
                      <a:solidFill>
                        <a:srgbClr val="002060"/>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036710"/>
                  </a:ext>
                </a:extLst>
              </a:tr>
            </a:tbl>
          </a:graphicData>
        </a:graphic>
      </p:graphicFrame>
      <p:sp>
        <p:nvSpPr>
          <p:cNvPr id="5" name="TextBox 4">
            <a:extLst>
              <a:ext uri="{FF2B5EF4-FFF2-40B4-BE49-F238E27FC236}">
                <a16:creationId xmlns:a16="http://schemas.microsoft.com/office/drawing/2014/main" id="{FEB0C0D8-723A-E57C-FEEE-7C3ADF9ABEC1}"/>
              </a:ext>
            </a:extLst>
          </p:cNvPr>
          <p:cNvSpPr txBox="1"/>
          <p:nvPr/>
        </p:nvSpPr>
        <p:spPr>
          <a:xfrm>
            <a:off x="2911106" y="5788864"/>
            <a:ext cx="9280894" cy="276999"/>
          </a:xfrm>
          <a:prstGeom prst="rect">
            <a:avLst/>
          </a:prstGeom>
          <a:noFill/>
        </p:spPr>
        <p:txBody>
          <a:bodyPr wrap="square">
            <a:spAutoFit/>
          </a:bodyPr>
          <a:lstStyle/>
          <a:p>
            <a:endParaRPr lang="en-US" sz="1200" dirty="0">
              <a:latin typeface="IBM Plex Sans" panose="020B0503050000000000" pitchFamily="34" charset="0"/>
            </a:endParaRPr>
          </a:p>
        </p:txBody>
      </p:sp>
      <p:sp>
        <p:nvSpPr>
          <p:cNvPr id="8" name="TextBox 7">
            <a:extLst>
              <a:ext uri="{FF2B5EF4-FFF2-40B4-BE49-F238E27FC236}">
                <a16:creationId xmlns:a16="http://schemas.microsoft.com/office/drawing/2014/main" id="{0F214CF0-1B3A-11C0-87D4-BEA1818D5BB4}"/>
              </a:ext>
            </a:extLst>
          </p:cNvPr>
          <p:cNvSpPr txBox="1"/>
          <p:nvPr/>
        </p:nvSpPr>
        <p:spPr>
          <a:xfrm>
            <a:off x="2911106" y="6126021"/>
            <a:ext cx="8881721" cy="276999"/>
          </a:xfrm>
          <a:prstGeom prst="rect">
            <a:avLst/>
          </a:prstGeom>
          <a:noFill/>
        </p:spPr>
        <p:txBody>
          <a:bodyPr wrap="square">
            <a:spAutoFit/>
          </a:bodyPr>
          <a:lstStyle/>
          <a:p>
            <a:endParaRPr lang="en-US" sz="1200" dirty="0">
              <a:latin typeface="IBM Plex Sans" panose="020B0503050000000000" pitchFamily="34" charset="0"/>
            </a:endParaRPr>
          </a:p>
        </p:txBody>
      </p:sp>
      <p:graphicFrame>
        <p:nvGraphicFramePr>
          <p:cNvPr id="9" name="Table 8">
            <a:extLst>
              <a:ext uri="{FF2B5EF4-FFF2-40B4-BE49-F238E27FC236}">
                <a16:creationId xmlns:a16="http://schemas.microsoft.com/office/drawing/2014/main" id="{022E3426-B198-F84F-7464-843417A9AA66}"/>
              </a:ext>
            </a:extLst>
          </p:cNvPr>
          <p:cNvGraphicFramePr>
            <a:graphicFrameLocks noGrp="1"/>
          </p:cNvGraphicFramePr>
          <p:nvPr/>
        </p:nvGraphicFramePr>
        <p:xfrm>
          <a:off x="0" y="5742481"/>
          <a:ext cx="12192000" cy="767080"/>
        </p:xfrm>
        <a:graphic>
          <a:graphicData uri="http://schemas.openxmlformats.org/drawingml/2006/table">
            <a:tbl>
              <a:tblPr firstRow="1" bandRow="1">
                <a:tableStyleId>{2D5ABB26-0587-4C30-8999-92F81FD0307C}</a:tableStyleId>
              </a:tblPr>
              <a:tblGrid>
                <a:gridCol w="12192000">
                  <a:extLst>
                    <a:ext uri="{9D8B030D-6E8A-4147-A177-3AD203B41FA5}">
                      <a16:colId xmlns:a16="http://schemas.microsoft.com/office/drawing/2014/main" val="79887586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IBM Plex Sans" panose="020B0503050000000000" pitchFamily="34" charset="0"/>
                        </a:rPr>
                        <a:t>IFSCA Proposed Issuance and Listing of securities regulations  2024 (available for the public consultation - </a:t>
                      </a:r>
                      <a:r>
                        <a:rPr lang="en-US" sz="1000" dirty="0">
                          <a:latin typeface="IBM Plex Sans" panose="020B0503050000000000" pitchFamily="34" charset="0"/>
                          <a:hlinkClick r:id="rId2"/>
                        </a:rPr>
                        <a:t>https://ifsca.gov.in/Document/ReportandPublication/consultation-paper-on-ifsca-listing-regulations-202404052024092753.pdf</a:t>
                      </a:r>
                      <a:endParaRPr lang="en-US" sz="1000" dirty="0">
                        <a:latin typeface="IBM Plex Sans" panose="020B0503050000000000" pitchFamily="34" charset="0"/>
                      </a:endParaRPr>
                    </a:p>
                  </a:txBody>
                  <a:tcPr anchor="ctr">
                    <a:lnL>
                      <a:noFill/>
                    </a:lnL>
                    <a:lnR>
                      <a:noFill/>
                    </a:lnR>
                    <a:lnT>
                      <a:noFill/>
                    </a:lnT>
                    <a:lnB w="3175" cap="flat" cmpd="sng" algn="ctr">
                      <a:solidFill>
                        <a:schemeClr val="accent5">
                          <a:lumMod val="50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8528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IBM Plex Sans" panose="020B0503050000000000" pitchFamily="34" charset="0"/>
                        </a:rPr>
                        <a:t>IFSCA Issuance and listing of securities regulations 2021 -  </a:t>
                      </a:r>
                      <a:r>
                        <a:rPr lang="en-US" sz="1000" dirty="0">
                          <a:latin typeface="IBM Plex Sans" panose="020B0503050000000000" pitchFamily="34" charset="0"/>
                          <a:hlinkClick r:id="rId3"/>
                        </a:rPr>
                        <a:t>https://ifsca.gov.in/Document/Legal/ifsca-issuance-and-listing-of-securities-regulations-202120072021054301.pdf</a:t>
                      </a:r>
                      <a:endParaRPr lang="en-US" sz="1000" dirty="0">
                        <a:latin typeface="IBM Plex Sans" panose="020B0503050000000000" pitchFamily="34" charset="0"/>
                      </a:endParaRPr>
                    </a:p>
                  </a:txBody>
                  <a:tcPr anchor="ctr">
                    <a:lnL>
                      <a:noFill/>
                    </a:lnL>
                    <a:lnR>
                      <a:noFill/>
                    </a:lnR>
                    <a:lnT w="3175" cap="flat" cmpd="sng" algn="ctr">
                      <a:solidFill>
                        <a:schemeClr val="accent5">
                          <a:lumMod val="50000"/>
                        </a:schemeClr>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49023913"/>
                  </a:ext>
                </a:extLst>
              </a:tr>
            </a:tbl>
          </a:graphicData>
        </a:graphic>
      </p:graphicFrame>
    </p:spTree>
    <p:extLst>
      <p:ext uri="{BB962C8B-B14F-4D97-AF65-F5344CB8AC3E}">
        <p14:creationId xmlns:p14="http://schemas.microsoft.com/office/powerpoint/2010/main" val="386374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5BE5-B61B-34D4-A034-5CBD5836861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8E2DE85-5865-E733-E566-784FF551AB15}"/>
              </a:ext>
            </a:extLst>
          </p:cNvPr>
          <p:cNvSpPr>
            <a:spLocks noGrp="1"/>
          </p:cNvSpPr>
          <p:nvPr>
            <p:ph type="body" sz="quarter" idx="4294967295"/>
          </p:nvPr>
        </p:nvSpPr>
        <p:spPr>
          <a:xfrm>
            <a:off x="277089" y="28517"/>
            <a:ext cx="11767127" cy="638175"/>
          </a:xfrm>
          <a:prstGeom prst="rect">
            <a:avLst/>
          </a:prstGeom>
        </p:spPr>
        <p:txBody>
          <a:bodyPr/>
          <a:lstStyle/>
          <a:p>
            <a:pPr marL="0" indent="0">
              <a:buNone/>
            </a:pPr>
            <a:r>
              <a:rPr kumimoji="0" lang="en-US" sz="2400" b="1" i="0" u="none" strike="noStrike" kern="1200" cap="none" spc="0" normalizeH="0" baseline="0" noProof="0" dirty="0">
                <a:ln>
                  <a:noFill/>
                </a:ln>
                <a:solidFill>
                  <a:srgbClr val="342A66"/>
                </a:solidFill>
                <a:effectLst/>
                <a:uLnTx/>
                <a:uFillTx/>
                <a:latin typeface="IBM Plex Sans" panose="020B0503050000000000" pitchFamily="34" charset="0"/>
                <a:ea typeface="+mj-ea"/>
                <a:cs typeface="+mj-cs"/>
              </a:rPr>
              <a:t>IPO Key Intermediaries</a:t>
            </a:r>
          </a:p>
        </p:txBody>
      </p:sp>
      <p:grpSp>
        <p:nvGrpSpPr>
          <p:cNvPr id="26" name="Group 25">
            <a:extLst>
              <a:ext uri="{FF2B5EF4-FFF2-40B4-BE49-F238E27FC236}">
                <a16:creationId xmlns:a16="http://schemas.microsoft.com/office/drawing/2014/main" id="{8306BF52-D603-70E9-0F89-493B7EF4DA1B}"/>
              </a:ext>
            </a:extLst>
          </p:cNvPr>
          <p:cNvGrpSpPr/>
          <p:nvPr/>
        </p:nvGrpSpPr>
        <p:grpSpPr>
          <a:xfrm>
            <a:off x="3455654" y="1406863"/>
            <a:ext cx="1397737" cy="1401732"/>
            <a:chOff x="974402" y="1513746"/>
            <a:chExt cx="998557" cy="955082"/>
          </a:xfrm>
        </p:grpSpPr>
        <p:sp>
          <p:nvSpPr>
            <p:cNvPr id="27" name="Hexagon 26">
              <a:extLst>
                <a:ext uri="{FF2B5EF4-FFF2-40B4-BE49-F238E27FC236}">
                  <a16:creationId xmlns:a16="http://schemas.microsoft.com/office/drawing/2014/main" id="{1E6B517E-7DBD-5FD4-A6A6-37D986CA917C}"/>
                </a:ext>
              </a:extLst>
            </p:cNvPr>
            <p:cNvSpPr/>
            <p:nvPr/>
          </p:nvSpPr>
          <p:spPr>
            <a:xfrm>
              <a:off x="974402" y="1513746"/>
              <a:ext cx="998557" cy="872307"/>
            </a:xfrm>
            <a:prstGeom prst="hexagon">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28" name="Diamond 27">
              <a:extLst>
                <a:ext uri="{FF2B5EF4-FFF2-40B4-BE49-F238E27FC236}">
                  <a16:creationId xmlns:a16="http://schemas.microsoft.com/office/drawing/2014/main" id="{DA951469-DF56-5B8F-062E-A8899E315870}"/>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grpSp>
        <p:nvGrpSpPr>
          <p:cNvPr id="29" name="Group 28">
            <a:extLst>
              <a:ext uri="{FF2B5EF4-FFF2-40B4-BE49-F238E27FC236}">
                <a16:creationId xmlns:a16="http://schemas.microsoft.com/office/drawing/2014/main" id="{886CACF7-E669-855F-F477-D4A49ACF2C5A}"/>
              </a:ext>
            </a:extLst>
          </p:cNvPr>
          <p:cNvGrpSpPr/>
          <p:nvPr/>
        </p:nvGrpSpPr>
        <p:grpSpPr>
          <a:xfrm>
            <a:off x="6609632" y="1406863"/>
            <a:ext cx="1397737" cy="1401732"/>
            <a:chOff x="974402" y="1513746"/>
            <a:chExt cx="998557" cy="955082"/>
          </a:xfrm>
        </p:grpSpPr>
        <p:sp>
          <p:nvSpPr>
            <p:cNvPr id="30" name="Hexagon 29">
              <a:extLst>
                <a:ext uri="{FF2B5EF4-FFF2-40B4-BE49-F238E27FC236}">
                  <a16:creationId xmlns:a16="http://schemas.microsoft.com/office/drawing/2014/main" id="{EBD90615-2907-0D7B-A9A3-4B027B4E8F23}"/>
                </a:ext>
              </a:extLst>
            </p:cNvPr>
            <p:cNvSpPr/>
            <p:nvPr/>
          </p:nvSpPr>
          <p:spPr>
            <a:xfrm>
              <a:off x="974402" y="1513746"/>
              <a:ext cx="998557" cy="872307"/>
            </a:xfrm>
            <a:prstGeom prst="hexagon">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31" name="Diamond 30">
              <a:extLst>
                <a:ext uri="{FF2B5EF4-FFF2-40B4-BE49-F238E27FC236}">
                  <a16:creationId xmlns:a16="http://schemas.microsoft.com/office/drawing/2014/main" id="{5F9BEE26-4CB3-00D8-2DB0-47412327D1EF}"/>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grpSp>
        <p:nvGrpSpPr>
          <p:cNvPr id="32" name="Group 31">
            <a:extLst>
              <a:ext uri="{FF2B5EF4-FFF2-40B4-BE49-F238E27FC236}">
                <a16:creationId xmlns:a16="http://schemas.microsoft.com/office/drawing/2014/main" id="{4A496866-0112-AEE2-1EA0-0C849A473AD7}"/>
              </a:ext>
            </a:extLst>
          </p:cNvPr>
          <p:cNvGrpSpPr/>
          <p:nvPr/>
        </p:nvGrpSpPr>
        <p:grpSpPr>
          <a:xfrm>
            <a:off x="9842420" y="1399871"/>
            <a:ext cx="1397737" cy="1401732"/>
            <a:chOff x="974402" y="1513746"/>
            <a:chExt cx="998557" cy="955082"/>
          </a:xfrm>
        </p:grpSpPr>
        <p:sp>
          <p:nvSpPr>
            <p:cNvPr id="33" name="Hexagon 32">
              <a:extLst>
                <a:ext uri="{FF2B5EF4-FFF2-40B4-BE49-F238E27FC236}">
                  <a16:creationId xmlns:a16="http://schemas.microsoft.com/office/drawing/2014/main" id="{22131F00-02C2-A9CE-FAEA-57345AA05AAC}"/>
                </a:ext>
              </a:extLst>
            </p:cNvPr>
            <p:cNvSpPr/>
            <p:nvPr/>
          </p:nvSpPr>
          <p:spPr>
            <a:xfrm>
              <a:off x="974402" y="1513746"/>
              <a:ext cx="998557" cy="872307"/>
            </a:xfrm>
            <a:prstGeom prst="hexag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34" name="Diamond 33">
              <a:extLst>
                <a:ext uri="{FF2B5EF4-FFF2-40B4-BE49-F238E27FC236}">
                  <a16:creationId xmlns:a16="http://schemas.microsoft.com/office/drawing/2014/main" id="{7E776CB1-DAC6-E3C0-7B70-25DA647FFC38}"/>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grpSp>
        <p:nvGrpSpPr>
          <p:cNvPr id="35" name="Group 34">
            <a:extLst>
              <a:ext uri="{FF2B5EF4-FFF2-40B4-BE49-F238E27FC236}">
                <a16:creationId xmlns:a16="http://schemas.microsoft.com/office/drawing/2014/main" id="{D4674964-7EB8-C871-4E43-04863D6582E2}"/>
              </a:ext>
            </a:extLst>
          </p:cNvPr>
          <p:cNvGrpSpPr/>
          <p:nvPr/>
        </p:nvGrpSpPr>
        <p:grpSpPr>
          <a:xfrm>
            <a:off x="727481" y="1406863"/>
            <a:ext cx="1397737" cy="1401732"/>
            <a:chOff x="974402" y="1513746"/>
            <a:chExt cx="998557" cy="955082"/>
          </a:xfrm>
        </p:grpSpPr>
        <p:sp>
          <p:nvSpPr>
            <p:cNvPr id="36" name="Hexagon 35">
              <a:extLst>
                <a:ext uri="{FF2B5EF4-FFF2-40B4-BE49-F238E27FC236}">
                  <a16:creationId xmlns:a16="http://schemas.microsoft.com/office/drawing/2014/main" id="{28977B53-C6BE-DAD9-7D97-A41E4C1C33EF}"/>
                </a:ext>
              </a:extLst>
            </p:cNvPr>
            <p:cNvSpPr/>
            <p:nvPr/>
          </p:nvSpPr>
          <p:spPr>
            <a:xfrm>
              <a:off x="974402"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37" name="Diamond 36">
              <a:extLst>
                <a:ext uri="{FF2B5EF4-FFF2-40B4-BE49-F238E27FC236}">
                  <a16:creationId xmlns:a16="http://schemas.microsoft.com/office/drawing/2014/main" id="{8AFBF9DB-1376-DF76-7E7D-7644FC774C55}"/>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sp>
        <p:nvSpPr>
          <p:cNvPr id="38" name="Rectangle 37">
            <a:extLst>
              <a:ext uri="{FF2B5EF4-FFF2-40B4-BE49-F238E27FC236}">
                <a16:creationId xmlns:a16="http://schemas.microsoft.com/office/drawing/2014/main" id="{8C661E75-930E-8B07-AAEC-D2420E1BDC5A}"/>
              </a:ext>
            </a:extLst>
          </p:cNvPr>
          <p:cNvSpPr/>
          <p:nvPr/>
        </p:nvSpPr>
        <p:spPr>
          <a:xfrm>
            <a:off x="1058299" y="2834976"/>
            <a:ext cx="73609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BRLM</a:t>
            </a:r>
            <a:endParaRPr kumimoji="0" lang="en-IN"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39" name="Rectangle 38">
            <a:extLst>
              <a:ext uri="{FF2B5EF4-FFF2-40B4-BE49-F238E27FC236}">
                <a16:creationId xmlns:a16="http://schemas.microsoft.com/office/drawing/2014/main" id="{3AAE749C-F9F4-0272-6DEF-D2E733C688F2}"/>
              </a:ext>
            </a:extLst>
          </p:cNvPr>
          <p:cNvSpPr/>
          <p:nvPr/>
        </p:nvSpPr>
        <p:spPr>
          <a:xfrm>
            <a:off x="3640266" y="2827984"/>
            <a:ext cx="101258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Auditors</a:t>
            </a:r>
            <a:endParaRPr kumimoji="0" lang="en-IN"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40" name="Rectangle 39">
            <a:extLst>
              <a:ext uri="{FF2B5EF4-FFF2-40B4-BE49-F238E27FC236}">
                <a16:creationId xmlns:a16="http://schemas.microsoft.com/office/drawing/2014/main" id="{419AE689-EC58-CD96-8052-93B4567A2D38}"/>
              </a:ext>
            </a:extLst>
          </p:cNvPr>
          <p:cNvSpPr/>
          <p:nvPr/>
        </p:nvSpPr>
        <p:spPr>
          <a:xfrm>
            <a:off x="6578231" y="2834976"/>
            <a:ext cx="152234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Legal Counsel</a:t>
            </a:r>
            <a:endParaRPr kumimoji="0" lang="en-IN"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41" name="Rectangle 40">
            <a:extLst>
              <a:ext uri="{FF2B5EF4-FFF2-40B4-BE49-F238E27FC236}">
                <a16:creationId xmlns:a16="http://schemas.microsoft.com/office/drawing/2014/main" id="{D619D503-463A-A2A2-9D22-4172DF2C97E6}"/>
              </a:ext>
            </a:extLst>
          </p:cNvPr>
          <p:cNvSpPr/>
          <p:nvPr/>
        </p:nvSpPr>
        <p:spPr>
          <a:xfrm>
            <a:off x="9817525" y="2820992"/>
            <a:ext cx="151996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Sponsor Bank</a:t>
            </a:r>
            <a:endParaRPr kumimoji="0" lang="en-IN" sz="16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pic>
        <p:nvPicPr>
          <p:cNvPr id="43" name="Picture 42">
            <a:extLst>
              <a:ext uri="{FF2B5EF4-FFF2-40B4-BE49-F238E27FC236}">
                <a16:creationId xmlns:a16="http://schemas.microsoft.com/office/drawing/2014/main" id="{4E8654FB-DB8C-7808-DF42-D8744C7F2396}"/>
              </a:ext>
            </a:extLst>
          </p:cNvPr>
          <p:cNvPicPr>
            <a:picLocks noChangeAspect="1"/>
          </p:cNvPicPr>
          <p:nvPr/>
        </p:nvPicPr>
        <p:blipFill>
          <a:blip r:embed="rId2"/>
          <a:stretch>
            <a:fillRect/>
          </a:stretch>
        </p:blipFill>
        <p:spPr>
          <a:xfrm>
            <a:off x="1046942" y="1702958"/>
            <a:ext cx="714375" cy="637284"/>
          </a:xfrm>
          <a:prstGeom prst="rect">
            <a:avLst/>
          </a:prstGeom>
        </p:spPr>
      </p:pic>
      <p:pic>
        <p:nvPicPr>
          <p:cNvPr id="45" name="Picture 44">
            <a:extLst>
              <a:ext uri="{FF2B5EF4-FFF2-40B4-BE49-F238E27FC236}">
                <a16:creationId xmlns:a16="http://schemas.microsoft.com/office/drawing/2014/main" id="{4E56D88B-B1B7-2BEA-ACD1-08762A41790D}"/>
              </a:ext>
            </a:extLst>
          </p:cNvPr>
          <p:cNvPicPr>
            <a:picLocks noChangeAspect="1"/>
          </p:cNvPicPr>
          <p:nvPr/>
        </p:nvPicPr>
        <p:blipFill>
          <a:blip r:embed="rId3"/>
          <a:stretch>
            <a:fillRect/>
          </a:stretch>
        </p:blipFill>
        <p:spPr>
          <a:xfrm>
            <a:off x="3821808" y="1636721"/>
            <a:ext cx="700445" cy="783741"/>
          </a:xfrm>
          <a:prstGeom prst="rect">
            <a:avLst/>
          </a:prstGeom>
        </p:spPr>
      </p:pic>
      <p:pic>
        <p:nvPicPr>
          <p:cNvPr id="47" name="Picture 46">
            <a:extLst>
              <a:ext uri="{FF2B5EF4-FFF2-40B4-BE49-F238E27FC236}">
                <a16:creationId xmlns:a16="http://schemas.microsoft.com/office/drawing/2014/main" id="{878A562C-FD88-F947-56A4-0E6EA62D4F63}"/>
              </a:ext>
            </a:extLst>
          </p:cNvPr>
          <p:cNvPicPr>
            <a:picLocks noChangeAspect="1"/>
          </p:cNvPicPr>
          <p:nvPr/>
        </p:nvPicPr>
        <p:blipFill>
          <a:blip r:embed="rId4"/>
          <a:stretch>
            <a:fillRect/>
          </a:stretch>
        </p:blipFill>
        <p:spPr>
          <a:xfrm>
            <a:off x="6960782" y="1636721"/>
            <a:ext cx="757238" cy="723900"/>
          </a:xfrm>
          <a:prstGeom prst="rect">
            <a:avLst/>
          </a:prstGeom>
        </p:spPr>
      </p:pic>
      <p:pic>
        <p:nvPicPr>
          <p:cNvPr id="49" name="Picture 48">
            <a:extLst>
              <a:ext uri="{FF2B5EF4-FFF2-40B4-BE49-F238E27FC236}">
                <a16:creationId xmlns:a16="http://schemas.microsoft.com/office/drawing/2014/main" id="{3B64BE13-9E9D-20B9-BB77-030EB026F0E9}"/>
              </a:ext>
            </a:extLst>
          </p:cNvPr>
          <p:cNvPicPr>
            <a:picLocks noChangeAspect="1"/>
          </p:cNvPicPr>
          <p:nvPr/>
        </p:nvPicPr>
        <p:blipFill>
          <a:blip r:embed="rId5"/>
          <a:stretch>
            <a:fillRect/>
          </a:stretch>
        </p:blipFill>
        <p:spPr>
          <a:xfrm>
            <a:off x="10181823" y="1602894"/>
            <a:ext cx="736099" cy="777569"/>
          </a:xfrm>
          <a:prstGeom prst="rect">
            <a:avLst/>
          </a:prstGeom>
        </p:spPr>
      </p:pic>
      <p:sp>
        <p:nvSpPr>
          <p:cNvPr id="51" name="TextBox 50">
            <a:extLst>
              <a:ext uri="{FF2B5EF4-FFF2-40B4-BE49-F238E27FC236}">
                <a16:creationId xmlns:a16="http://schemas.microsoft.com/office/drawing/2014/main" id="{34A60A76-EC60-573C-58D0-758690740FE9}"/>
              </a:ext>
            </a:extLst>
          </p:cNvPr>
          <p:cNvSpPr txBox="1"/>
          <p:nvPr/>
        </p:nvSpPr>
        <p:spPr>
          <a:xfrm>
            <a:off x="91560" y="3549739"/>
            <a:ext cx="2625137" cy="1938992"/>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Responsible for Pre-Issue activities including due-diligence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Co-ordination of all IPO activities including Regulatory interface and marketing </a:t>
            </a:r>
          </a:p>
        </p:txBody>
      </p:sp>
      <p:sp>
        <p:nvSpPr>
          <p:cNvPr id="53" name="TextBox 52">
            <a:extLst>
              <a:ext uri="{FF2B5EF4-FFF2-40B4-BE49-F238E27FC236}">
                <a16:creationId xmlns:a16="http://schemas.microsoft.com/office/drawing/2014/main" id="{D620AD05-6511-53CD-78AA-714B7E62D792}"/>
              </a:ext>
            </a:extLst>
          </p:cNvPr>
          <p:cNvSpPr txBox="1"/>
          <p:nvPr/>
        </p:nvSpPr>
        <p:spPr>
          <a:xfrm>
            <a:off x="2826945" y="3549739"/>
            <a:ext cx="2625137" cy="14773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Responsible for issuing Examination Report on the restated financial statements and other related certificates and comfort letters</a:t>
            </a:r>
          </a:p>
        </p:txBody>
      </p:sp>
      <p:sp>
        <p:nvSpPr>
          <p:cNvPr id="55" name="TextBox 54">
            <a:extLst>
              <a:ext uri="{FF2B5EF4-FFF2-40B4-BE49-F238E27FC236}">
                <a16:creationId xmlns:a16="http://schemas.microsoft.com/office/drawing/2014/main" id="{6F8D17BF-3E77-2B59-D8DE-7A222219DF2B}"/>
              </a:ext>
            </a:extLst>
          </p:cNvPr>
          <p:cNvSpPr txBox="1"/>
          <p:nvPr/>
        </p:nvSpPr>
        <p:spPr>
          <a:xfrm>
            <a:off x="5691707" y="3549739"/>
            <a:ext cx="3233585" cy="2400657"/>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Drafting of the Offer Documents, Agreements, Application letters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IFSCA interim responses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Conducting due-diligence related to the IPO &amp; providing Legal Opinions on compliance with Law</a:t>
            </a:r>
          </a:p>
        </p:txBody>
      </p:sp>
      <p:sp>
        <p:nvSpPr>
          <p:cNvPr id="57" name="TextBox 56">
            <a:extLst>
              <a:ext uri="{FF2B5EF4-FFF2-40B4-BE49-F238E27FC236}">
                <a16:creationId xmlns:a16="http://schemas.microsoft.com/office/drawing/2014/main" id="{38C061CD-2073-A7B2-BEFD-65091DCD6640}"/>
              </a:ext>
            </a:extLst>
          </p:cNvPr>
          <p:cNvSpPr txBox="1"/>
          <p:nvPr/>
        </p:nvSpPr>
        <p:spPr>
          <a:xfrm>
            <a:off x="9237011" y="3549739"/>
            <a:ext cx="2882083" cy="124649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To open escrow account with Sponsor Bank(s)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Collection of Application money </a:t>
            </a:r>
          </a:p>
        </p:txBody>
      </p:sp>
      <p:sp>
        <p:nvSpPr>
          <p:cNvPr id="2" name="Slide Number Placeholder 1">
            <a:extLst>
              <a:ext uri="{FF2B5EF4-FFF2-40B4-BE49-F238E27FC236}">
                <a16:creationId xmlns:a16="http://schemas.microsoft.com/office/drawing/2014/main" id="{5885151A-D642-7F21-8683-FAE60DC9D7AD}"/>
              </a:ext>
            </a:extLst>
          </p:cNvPr>
          <p:cNvSpPr>
            <a:spLocks noGrp="1"/>
          </p:cNvSpPr>
          <p:nvPr>
            <p:ph type="sldNum" sz="quarter" idx="12"/>
          </p:nvPr>
        </p:nvSpPr>
        <p:spPr/>
        <p:txBody>
          <a:bodyPr/>
          <a:lstStyle/>
          <a:p>
            <a:fld id="{C2938C31-2860-4F13-916B-0ADEB8C6B187}" type="slidenum">
              <a:rPr lang="en-US" smtClean="0"/>
              <a:t>13</a:t>
            </a:fld>
            <a:endParaRPr lang="en-US"/>
          </a:p>
        </p:txBody>
      </p:sp>
    </p:spTree>
    <p:extLst>
      <p:ext uri="{BB962C8B-B14F-4D97-AF65-F5344CB8AC3E}">
        <p14:creationId xmlns:p14="http://schemas.microsoft.com/office/powerpoint/2010/main" val="355601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3C1-285F-C231-05C7-0AEF271250E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2B7B777-F809-EA59-20B1-D7511C272BAF}"/>
              </a:ext>
            </a:extLst>
          </p:cNvPr>
          <p:cNvSpPr>
            <a:spLocks noGrp="1"/>
          </p:cNvSpPr>
          <p:nvPr>
            <p:ph type="title"/>
          </p:nvPr>
        </p:nvSpPr>
        <p:spPr>
          <a:xfrm>
            <a:off x="325325" y="99169"/>
            <a:ext cx="10623342" cy="539750"/>
          </a:xfrm>
        </p:spPr>
        <p:txBody>
          <a:bodyPr/>
          <a:lstStyle/>
          <a:p>
            <a:r>
              <a:rPr kumimoji="0" lang="en-US" b="1" i="0" u="none" strike="noStrike" kern="1200" cap="none" spc="0" normalizeH="0" baseline="0" noProof="0" dirty="0">
                <a:ln>
                  <a:noFill/>
                </a:ln>
                <a:effectLst/>
                <a:uLnTx/>
                <a:uFillTx/>
              </a:rPr>
              <a:t>Indicative Offer Timeline</a:t>
            </a:r>
            <a:endParaRPr lang="en-US" dirty="0"/>
          </a:p>
        </p:txBody>
      </p:sp>
      <p:grpSp>
        <p:nvGrpSpPr>
          <p:cNvPr id="2" name="Group 1">
            <a:extLst>
              <a:ext uri="{FF2B5EF4-FFF2-40B4-BE49-F238E27FC236}">
                <a16:creationId xmlns:a16="http://schemas.microsoft.com/office/drawing/2014/main" id="{2E5212EB-6242-CF6E-DD59-8C3565CB4A4A}"/>
              </a:ext>
            </a:extLst>
          </p:cNvPr>
          <p:cNvGrpSpPr/>
          <p:nvPr/>
        </p:nvGrpSpPr>
        <p:grpSpPr>
          <a:xfrm>
            <a:off x="25317" y="745549"/>
            <a:ext cx="12153088" cy="5039693"/>
            <a:chOff x="33742" y="622711"/>
            <a:chExt cx="12153088" cy="5039693"/>
          </a:xfrm>
        </p:grpSpPr>
        <p:cxnSp>
          <p:nvCxnSpPr>
            <p:cNvPr id="3" name="Straight Connector 2">
              <a:extLst>
                <a:ext uri="{FF2B5EF4-FFF2-40B4-BE49-F238E27FC236}">
                  <a16:creationId xmlns:a16="http://schemas.microsoft.com/office/drawing/2014/main" id="{793A9F66-1A68-1181-3203-391591E27D30}"/>
                </a:ext>
              </a:extLst>
            </p:cNvPr>
            <p:cNvCxnSpPr>
              <a:cxnSpLocks/>
            </p:cNvCxnSpPr>
            <p:nvPr/>
          </p:nvCxnSpPr>
          <p:spPr>
            <a:xfrm flipH="1">
              <a:off x="2253931" y="3723203"/>
              <a:ext cx="6911" cy="1322696"/>
            </a:xfrm>
            <a:prstGeom prst="line">
              <a:avLst/>
            </a:prstGeom>
            <a:ln w="285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A11C455-7CE0-7A4E-69C6-4B944CEBEF91}"/>
                </a:ext>
              </a:extLst>
            </p:cNvPr>
            <p:cNvGrpSpPr/>
            <p:nvPr/>
          </p:nvGrpSpPr>
          <p:grpSpPr>
            <a:xfrm>
              <a:off x="33742" y="3110585"/>
              <a:ext cx="11971783" cy="1046911"/>
              <a:chOff x="132362" y="844444"/>
              <a:chExt cx="11971783" cy="1046911"/>
            </a:xfrm>
          </p:grpSpPr>
          <p:sp>
            <p:nvSpPr>
              <p:cNvPr id="51" name="Rectangle 50">
                <a:extLst>
                  <a:ext uri="{FF2B5EF4-FFF2-40B4-BE49-F238E27FC236}">
                    <a16:creationId xmlns:a16="http://schemas.microsoft.com/office/drawing/2014/main" id="{BE1F1BDF-78D1-05CA-6A19-E67D5411D92B}"/>
                  </a:ext>
                </a:extLst>
              </p:cNvPr>
              <p:cNvSpPr/>
              <p:nvPr/>
            </p:nvSpPr>
            <p:spPr>
              <a:xfrm>
                <a:off x="742696" y="1234973"/>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52" name="Rectangle 51">
                <a:extLst>
                  <a:ext uri="{FF2B5EF4-FFF2-40B4-BE49-F238E27FC236}">
                    <a16:creationId xmlns:a16="http://schemas.microsoft.com/office/drawing/2014/main" id="{0B15D6A4-94E7-9D44-A569-64A33C2C90A7}"/>
                  </a:ext>
                </a:extLst>
              </p:cNvPr>
              <p:cNvSpPr/>
              <p:nvPr/>
            </p:nvSpPr>
            <p:spPr>
              <a:xfrm>
                <a:off x="1319165" y="1234972"/>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53" name="Rectangle 52">
                <a:extLst>
                  <a:ext uri="{FF2B5EF4-FFF2-40B4-BE49-F238E27FC236}">
                    <a16:creationId xmlns:a16="http://schemas.microsoft.com/office/drawing/2014/main" id="{B1D8259B-742B-68FE-3874-86E4649F1E4B}"/>
                  </a:ext>
                </a:extLst>
              </p:cNvPr>
              <p:cNvSpPr/>
              <p:nvPr/>
            </p:nvSpPr>
            <p:spPr>
              <a:xfrm>
                <a:off x="1889009" y="1234973"/>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54" name="Rectangle 53">
                <a:extLst>
                  <a:ext uri="{FF2B5EF4-FFF2-40B4-BE49-F238E27FC236}">
                    <a16:creationId xmlns:a16="http://schemas.microsoft.com/office/drawing/2014/main" id="{AE06B4AA-9F55-27D1-7B80-28E1F7BFBA3E}"/>
                  </a:ext>
                </a:extLst>
              </p:cNvPr>
              <p:cNvSpPr/>
              <p:nvPr/>
            </p:nvSpPr>
            <p:spPr>
              <a:xfrm>
                <a:off x="2465478" y="1234972"/>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55" name="Rectangle 54">
                <a:extLst>
                  <a:ext uri="{FF2B5EF4-FFF2-40B4-BE49-F238E27FC236}">
                    <a16:creationId xmlns:a16="http://schemas.microsoft.com/office/drawing/2014/main" id="{8982904A-2BE4-94A4-F4A6-3DD90A6D661B}"/>
                  </a:ext>
                </a:extLst>
              </p:cNvPr>
              <p:cNvSpPr/>
              <p:nvPr/>
            </p:nvSpPr>
            <p:spPr>
              <a:xfrm>
                <a:off x="3048575" y="1234972"/>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56" name="Rectangle 55">
                <a:extLst>
                  <a:ext uri="{FF2B5EF4-FFF2-40B4-BE49-F238E27FC236}">
                    <a16:creationId xmlns:a16="http://schemas.microsoft.com/office/drawing/2014/main" id="{77990F7A-6087-4121-CE9A-56429C350A9C}"/>
                  </a:ext>
                </a:extLst>
              </p:cNvPr>
              <p:cNvSpPr/>
              <p:nvPr/>
            </p:nvSpPr>
            <p:spPr>
              <a:xfrm>
                <a:off x="3625044" y="1234971"/>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57" name="Rectangle 56">
                <a:extLst>
                  <a:ext uri="{FF2B5EF4-FFF2-40B4-BE49-F238E27FC236}">
                    <a16:creationId xmlns:a16="http://schemas.microsoft.com/office/drawing/2014/main" id="{87670EC4-AA79-D324-0480-5EADDA6744A5}"/>
                  </a:ext>
                </a:extLst>
              </p:cNvPr>
              <p:cNvSpPr/>
              <p:nvPr/>
            </p:nvSpPr>
            <p:spPr>
              <a:xfrm>
                <a:off x="4194888" y="1234972"/>
                <a:ext cx="463254" cy="237575"/>
              </a:xfrm>
              <a:prstGeom prst="rect">
                <a:avLst/>
              </a:prstGeom>
              <a:solidFill>
                <a:schemeClr val="accent2">
                  <a:lumMod val="5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58" name="Rectangle 57">
                <a:extLst>
                  <a:ext uri="{FF2B5EF4-FFF2-40B4-BE49-F238E27FC236}">
                    <a16:creationId xmlns:a16="http://schemas.microsoft.com/office/drawing/2014/main" id="{87F2F53E-EFC5-CF55-63DB-705844553449}"/>
                  </a:ext>
                </a:extLst>
              </p:cNvPr>
              <p:cNvSpPr/>
              <p:nvPr/>
            </p:nvSpPr>
            <p:spPr>
              <a:xfrm>
                <a:off x="4771357" y="1234971"/>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59" name="Rectangle 58">
                <a:extLst>
                  <a:ext uri="{FF2B5EF4-FFF2-40B4-BE49-F238E27FC236}">
                    <a16:creationId xmlns:a16="http://schemas.microsoft.com/office/drawing/2014/main" id="{799B520B-BBE7-BDE9-8BCE-CAB5AEEED01A}"/>
                  </a:ext>
                </a:extLst>
              </p:cNvPr>
              <p:cNvSpPr/>
              <p:nvPr/>
            </p:nvSpPr>
            <p:spPr>
              <a:xfrm>
                <a:off x="5327089" y="1234971"/>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9</a:t>
                </a:r>
              </a:p>
            </p:txBody>
          </p:sp>
          <p:sp>
            <p:nvSpPr>
              <p:cNvPr id="60" name="Rectangle 59">
                <a:extLst>
                  <a:ext uri="{FF2B5EF4-FFF2-40B4-BE49-F238E27FC236}">
                    <a16:creationId xmlns:a16="http://schemas.microsoft.com/office/drawing/2014/main" id="{92051931-E002-E664-8572-CAFC2097DB5A}"/>
                  </a:ext>
                </a:extLst>
              </p:cNvPr>
              <p:cNvSpPr/>
              <p:nvPr/>
            </p:nvSpPr>
            <p:spPr>
              <a:xfrm>
                <a:off x="5903558" y="1234970"/>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10</a:t>
                </a:r>
              </a:p>
            </p:txBody>
          </p:sp>
          <p:sp>
            <p:nvSpPr>
              <p:cNvPr id="61" name="Rectangle 60">
                <a:extLst>
                  <a:ext uri="{FF2B5EF4-FFF2-40B4-BE49-F238E27FC236}">
                    <a16:creationId xmlns:a16="http://schemas.microsoft.com/office/drawing/2014/main" id="{D4A4C1DC-4182-C0CA-3215-5B4E2AD86165}"/>
                  </a:ext>
                </a:extLst>
              </p:cNvPr>
              <p:cNvSpPr/>
              <p:nvPr/>
            </p:nvSpPr>
            <p:spPr>
              <a:xfrm>
                <a:off x="6473402" y="1234971"/>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sp>
            <p:nvSpPr>
              <p:cNvPr id="62" name="Rectangle 61">
                <a:extLst>
                  <a:ext uri="{FF2B5EF4-FFF2-40B4-BE49-F238E27FC236}">
                    <a16:creationId xmlns:a16="http://schemas.microsoft.com/office/drawing/2014/main" id="{7E2A4754-CE7B-21FB-BB4B-0B11C78D87A2}"/>
                  </a:ext>
                </a:extLst>
              </p:cNvPr>
              <p:cNvSpPr/>
              <p:nvPr/>
            </p:nvSpPr>
            <p:spPr>
              <a:xfrm>
                <a:off x="7049871" y="1234970"/>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
            <p:nvSpPr>
              <p:cNvPr id="63" name="Rectangle 62">
                <a:extLst>
                  <a:ext uri="{FF2B5EF4-FFF2-40B4-BE49-F238E27FC236}">
                    <a16:creationId xmlns:a16="http://schemas.microsoft.com/office/drawing/2014/main" id="{29213445-3A15-1B58-9E51-84B0A6E8E12B}"/>
                  </a:ext>
                </a:extLst>
              </p:cNvPr>
              <p:cNvSpPr/>
              <p:nvPr/>
            </p:nvSpPr>
            <p:spPr>
              <a:xfrm>
                <a:off x="7632968" y="1234970"/>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13</a:t>
                </a:r>
              </a:p>
            </p:txBody>
          </p:sp>
          <p:sp>
            <p:nvSpPr>
              <p:cNvPr id="64" name="Rectangle 63">
                <a:extLst>
                  <a:ext uri="{FF2B5EF4-FFF2-40B4-BE49-F238E27FC236}">
                    <a16:creationId xmlns:a16="http://schemas.microsoft.com/office/drawing/2014/main" id="{4BA27E41-8470-C73F-9669-06A53442BA7D}"/>
                  </a:ext>
                </a:extLst>
              </p:cNvPr>
              <p:cNvSpPr/>
              <p:nvPr/>
            </p:nvSpPr>
            <p:spPr>
              <a:xfrm>
                <a:off x="8209437" y="1234969"/>
                <a:ext cx="463254" cy="237575"/>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14</a:t>
                </a:r>
              </a:p>
            </p:txBody>
          </p:sp>
          <p:sp>
            <p:nvSpPr>
              <p:cNvPr id="65" name="Rectangle 64">
                <a:extLst>
                  <a:ext uri="{FF2B5EF4-FFF2-40B4-BE49-F238E27FC236}">
                    <a16:creationId xmlns:a16="http://schemas.microsoft.com/office/drawing/2014/main" id="{8F5D9BAF-3902-A551-AE5A-7C00A05F8F92}"/>
                  </a:ext>
                </a:extLst>
              </p:cNvPr>
              <p:cNvSpPr/>
              <p:nvPr/>
            </p:nvSpPr>
            <p:spPr>
              <a:xfrm>
                <a:off x="8779281" y="1234970"/>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15</a:t>
                </a:r>
              </a:p>
            </p:txBody>
          </p:sp>
          <p:sp>
            <p:nvSpPr>
              <p:cNvPr id="66" name="Rectangle 65">
                <a:extLst>
                  <a:ext uri="{FF2B5EF4-FFF2-40B4-BE49-F238E27FC236}">
                    <a16:creationId xmlns:a16="http://schemas.microsoft.com/office/drawing/2014/main" id="{33E043A9-80BF-3B77-DDBF-2671E6EC45A6}"/>
                  </a:ext>
                </a:extLst>
              </p:cNvPr>
              <p:cNvSpPr/>
              <p:nvPr/>
            </p:nvSpPr>
            <p:spPr>
              <a:xfrm>
                <a:off x="9355750" y="1234969"/>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16</a:t>
                </a:r>
              </a:p>
            </p:txBody>
          </p:sp>
          <p:sp>
            <p:nvSpPr>
              <p:cNvPr id="67" name="Rectangle 66">
                <a:extLst>
                  <a:ext uri="{FF2B5EF4-FFF2-40B4-BE49-F238E27FC236}">
                    <a16:creationId xmlns:a16="http://schemas.microsoft.com/office/drawing/2014/main" id="{87526A02-5FF4-6E2B-709C-5EC81805DD05}"/>
                  </a:ext>
                </a:extLst>
              </p:cNvPr>
              <p:cNvSpPr/>
              <p:nvPr/>
            </p:nvSpPr>
            <p:spPr>
              <a:xfrm>
                <a:off x="9918109" y="1234959"/>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17</a:t>
                </a:r>
              </a:p>
            </p:txBody>
          </p:sp>
          <p:sp>
            <p:nvSpPr>
              <p:cNvPr id="68" name="Rectangle 67">
                <a:extLst>
                  <a:ext uri="{FF2B5EF4-FFF2-40B4-BE49-F238E27FC236}">
                    <a16:creationId xmlns:a16="http://schemas.microsoft.com/office/drawing/2014/main" id="{BBB2155A-62D1-385A-4E40-111B04111750}"/>
                  </a:ext>
                </a:extLst>
              </p:cNvPr>
              <p:cNvSpPr/>
              <p:nvPr/>
            </p:nvSpPr>
            <p:spPr>
              <a:xfrm>
                <a:off x="10494578" y="1234958"/>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18</a:t>
                </a:r>
              </a:p>
            </p:txBody>
          </p:sp>
          <p:sp>
            <p:nvSpPr>
              <p:cNvPr id="69" name="Rectangle 68">
                <a:extLst>
                  <a:ext uri="{FF2B5EF4-FFF2-40B4-BE49-F238E27FC236}">
                    <a16:creationId xmlns:a16="http://schemas.microsoft.com/office/drawing/2014/main" id="{B8E4263E-BACA-4BE1-FFF2-7A816C528DF1}"/>
                  </a:ext>
                </a:extLst>
              </p:cNvPr>
              <p:cNvSpPr/>
              <p:nvPr/>
            </p:nvSpPr>
            <p:spPr>
              <a:xfrm>
                <a:off x="11064422" y="1234959"/>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70" name="Rectangle 69">
                <a:extLst>
                  <a:ext uri="{FF2B5EF4-FFF2-40B4-BE49-F238E27FC236}">
                    <a16:creationId xmlns:a16="http://schemas.microsoft.com/office/drawing/2014/main" id="{37949AF9-82E0-7AEB-C081-05A4E8122C34}"/>
                  </a:ext>
                </a:extLst>
              </p:cNvPr>
              <p:cNvSpPr/>
              <p:nvPr/>
            </p:nvSpPr>
            <p:spPr>
              <a:xfrm>
                <a:off x="11640891" y="1234958"/>
                <a:ext cx="463254" cy="237575"/>
              </a:xfrm>
              <a:prstGeom prst="rect">
                <a:avLst/>
              </a:prstGeom>
              <a:solidFill>
                <a:srgbClr val="0070C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20</a:t>
                </a:r>
              </a:p>
            </p:txBody>
          </p:sp>
          <p:sp>
            <p:nvSpPr>
              <p:cNvPr id="71" name="Rectangle 70">
                <a:extLst>
                  <a:ext uri="{FF2B5EF4-FFF2-40B4-BE49-F238E27FC236}">
                    <a16:creationId xmlns:a16="http://schemas.microsoft.com/office/drawing/2014/main" id="{B1C0C8A7-A3F1-40D0-BB0F-CD4C3406608F}"/>
                  </a:ext>
                </a:extLst>
              </p:cNvPr>
              <p:cNvSpPr/>
              <p:nvPr/>
            </p:nvSpPr>
            <p:spPr>
              <a:xfrm rot="16200000">
                <a:off x="-228979" y="1205785"/>
                <a:ext cx="1046911" cy="32422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Week</a:t>
                </a:r>
              </a:p>
            </p:txBody>
          </p:sp>
        </p:grpSp>
        <p:cxnSp>
          <p:nvCxnSpPr>
            <p:cNvPr id="5" name="Straight Connector 4">
              <a:extLst>
                <a:ext uri="{FF2B5EF4-FFF2-40B4-BE49-F238E27FC236}">
                  <a16:creationId xmlns:a16="http://schemas.microsoft.com/office/drawing/2014/main" id="{0EA8C2B5-70CE-DFBC-8BCD-16E201914B8B}"/>
                </a:ext>
              </a:extLst>
            </p:cNvPr>
            <p:cNvCxnSpPr>
              <a:cxnSpLocks/>
              <a:endCxn id="51" idx="0"/>
            </p:cNvCxnSpPr>
            <p:nvPr/>
          </p:nvCxnSpPr>
          <p:spPr>
            <a:xfrm>
              <a:off x="868790" y="2074631"/>
              <a:ext cx="6913" cy="1426483"/>
            </a:xfrm>
            <a:prstGeom prst="line">
              <a:avLst/>
            </a:prstGeom>
            <a:ln w="28575">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E888B4-1EA6-7954-9FFA-867C9034E768}"/>
                </a:ext>
              </a:extLst>
            </p:cNvPr>
            <p:cNvSpPr txBox="1"/>
            <p:nvPr/>
          </p:nvSpPr>
          <p:spPr>
            <a:xfrm>
              <a:off x="427760" y="1644835"/>
              <a:ext cx="967006"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Board Approval</a:t>
              </a:r>
            </a:p>
          </p:txBody>
        </p:sp>
        <p:sp>
          <p:nvSpPr>
            <p:cNvPr id="7" name="TextBox 6">
              <a:extLst>
                <a:ext uri="{FF2B5EF4-FFF2-40B4-BE49-F238E27FC236}">
                  <a16:creationId xmlns:a16="http://schemas.microsoft.com/office/drawing/2014/main" id="{79177C5A-075A-5BE5-CDD3-405B29B87917}"/>
                </a:ext>
              </a:extLst>
            </p:cNvPr>
            <p:cNvSpPr txBox="1"/>
            <p:nvPr/>
          </p:nvSpPr>
          <p:spPr>
            <a:xfrm>
              <a:off x="644076" y="4158650"/>
              <a:ext cx="1550077"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Appointment of Intermediaries</a:t>
              </a:r>
            </a:p>
          </p:txBody>
        </p:sp>
        <p:sp>
          <p:nvSpPr>
            <p:cNvPr id="8" name="Left Brace 7">
              <a:extLst>
                <a:ext uri="{FF2B5EF4-FFF2-40B4-BE49-F238E27FC236}">
                  <a16:creationId xmlns:a16="http://schemas.microsoft.com/office/drawing/2014/main" id="{9FFB519B-D648-D265-F681-9AAA5674ED5A}"/>
                </a:ext>
              </a:extLst>
            </p:cNvPr>
            <p:cNvSpPr/>
            <p:nvPr/>
          </p:nvSpPr>
          <p:spPr>
            <a:xfrm rot="16200000">
              <a:off x="1185464" y="3407156"/>
              <a:ext cx="440616" cy="1178912"/>
            </a:xfrm>
            <a:prstGeom prst="lef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278C08A-F44C-FF37-72E6-71D3CD4F501C}"/>
                </a:ext>
              </a:extLst>
            </p:cNvPr>
            <p:cNvSpPr txBox="1"/>
            <p:nvPr/>
          </p:nvSpPr>
          <p:spPr>
            <a:xfrm>
              <a:off x="1425598" y="5045344"/>
              <a:ext cx="1556988" cy="27962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Kick off meeting </a:t>
              </a:r>
            </a:p>
          </p:txBody>
        </p:sp>
        <p:sp>
          <p:nvSpPr>
            <p:cNvPr id="10" name="Left Brace 9">
              <a:extLst>
                <a:ext uri="{FF2B5EF4-FFF2-40B4-BE49-F238E27FC236}">
                  <a16:creationId xmlns:a16="http://schemas.microsoft.com/office/drawing/2014/main" id="{5A515FDA-68B5-D0ED-56E4-F7989FB67994}"/>
                </a:ext>
              </a:extLst>
            </p:cNvPr>
            <p:cNvSpPr/>
            <p:nvPr/>
          </p:nvSpPr>
          <p:spPr>
            <a:xfrm rot="16200000">
              <a:off x="2822555" y="1963990"/>
              <a:ext cx="440616" cy="2504945"/>
            </a:xfrm>
            <a:prstGeom prst="leftBrac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AEF5143-D572-A288-A071-DADB94B336F8}"/>
                </a:ext>
              </a:extLst>
            </p:cNvPr>
            <p:cNvSpPr txBox="1"/>
            <p:nvPr/>
          </p:nvSpPr>
          <p:spPr>
            <a:xfrm>
              <a:off x="2034337" y="1673483"/>
              <a:ext cx="2345276" cy="146533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Due Diligence &amp; Drafting Document –</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Business Section </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Non-Business Section – important from regulatory &amp; legal perspective</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Financial Section</a:t>
              </a:r>
            </a:p>
          </p:txBody>
        </p:sp>
        <p:cxnSp>
          <p:nvCxnSpPr>
            <p:cNvPr id="13" name="Straight Connector 12">
              <a:extLst>
                <a:ext uri="{FF2B5EF4-FFF2-40B4-BE49-F238E27FC236}">
                  <a16:creationId xmlns:a16="http://schemas.microsoft.com/office/drawing/2014/main" id="{40C830EF-330C-88D6-D3C6-801BAE72E6F7}"/>
                </a:ext>
              </a:extLst>
            </p:cNvPr>
            <p:cNvCxnSpPr>
              <a:cxnSpLocks/>
            </p:cNvCxnSpPr>
            <p:nvPr/>
          </p:nvCxnSpPr>
          <p:spPr>
            <a:xfrm>
              <a:off x="4569566" y="3723203"/>
              <a:ext cx="0" cy="9918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E8DEA02-A9AD-0AA6-72BF-D73CB7FD6095}"/>
                </a:ext>
              </a:extLst>
            </p:cNvPr>
            <p:cNvSpPr txBox="1"/>
            <p:nvPr/>
          </p:nvSpPr>
          <p:spPr>
            <a:xfrm>
              <a:off x="3379095" y="4785566"/>
              <a:ext cx="2289961"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Filing offer document with IFSCA and Exchanges</a:t>
              </a:r>
            </a:p>
          </p:txBody>
        </p:sp>
        <p:cxnSp>
          <p:nvCxnSpPr>
            <p:cNvPr id="15" name="Straight Connector 14">
              <a:extLst>
                <a:ext uri="{FF2B5EF4-FFF2-40B4-BE49-F238E27FC236}">
                  <a16:creationId xmlns:a16="http://schemas.microsoft.com/office/drawing/2014/main" id="{2291C885-D99E-4482-5F4A-A9D42F845190}"/>
                </a:ext>
              </a:extLst>
            </p:cNvPr>
            <p:cNvCxnSpPr>
              <a:cxnSpLocks/>
            </p:cNvCxnSpPr>
            <p:nvPr/>
          </p:nvCxnSpPr>
          <p:spPr>
            <a:xfrm flipH="1">
              <a:off x="6599122" y="3688400"/>
              <a:ext cx="5346" cy="70887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7F6EB9B-532F-4F10-BBBD-0EAA354BA103}"/>
                </a:ext>
              </a:extLst>
            </p:cNvPr>
            <p:cNvSpPr txBox="1"/>
            <p:nvPr/>
          </p:nvSpPr>
          <p:spPr>
            <a:xfrm>
              <a:off x="5767676" y="4357722"/>
              <a:ext cx="1449134"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Received IFSCA</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Comments on Offer Document</a:t>
              </a:r>
            </a:p>
          </p:txBody>
        </p:sp>
        <p:cxnSp>
          <p:nvCxnSpPr>
            <p:cNvPr id="17" name="Straight Connector 16">
              <a:extLst>
                <a:ext uri="{FF2B5EF4-FFF2-40B4-BE49-F238E27FC236}">
                  <a16:creationId xmlns:a16="http://schemas.microsoft.com/office/drawing/2014/main" id="{FFDD992B-4090-D7C1-6892-E77B388D7A35}"/>
                </a:ext>
              </a:extLst>
            </p:cNvPr>
            <p:cNvCxnSpPr>
              <a:cxnSpLocks/>
            </p:cNvCxnSpPr>
            <p:nvPr/>
          </p:nvCxnSpPr>
          <p:spPr>
            <a:xfrm flipH="1">
              <a:off x="5696037" y="2320742"/>
              <a:ext cx="19491" cy="11986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E2160C0-DCDC-7BEB-0B01-6A830A5E9D7F}"/>
                </a:ext>
              </a:extLst>
            </p:cNvPr>
            <p:cNvSpPr txBox="1"/>
            <p:nvPr/>
          </p:nvSpPr>
          <p:spPr>
            <a:xfrm>
              <a:off x="4982165" y="1810794"/>
              <a:ext cx="1524307"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In-principle Approval from Exchanges</a:t>
              </a:r>
            </a:p>
          </p:txBody>
        </p:sp>
        <p:cxnSp>
          <p:nvCxnSpPr>
            <p:cNvPr id="19" name="Straight Connector 18">
              <a:extLst>
                <a:ext uri="{FF2B5EF4-FFF2-40B4-BE49-F238E27FC236}">
                  <a16:creationId xmlns:a16="http://schemas.microsoft.com/office/drawing/2014/main" id="{9D401557-1C65-F25F-8270-298BFA90DD07}"/>
                </a:ext>
              </a:extLst>
            </p:cNvPr>
            <p:cNvCxnSpPr>
              <a:cxnSpLocks/>
            </p:cNvCxnSpPr>
            <p:nvPr/>
          </p:nvCxnSpPr>
          <p:spPr>
            <a:xfrm>
              <a:off x="7136721" y="2742539"/>
              <a:ext cx="23337" cy="82360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49B232-0EF0-2270-0CDC-8D8B1EF85255}"/>
                </a:ext>
              </a:extLst>
            </p:cNvPr>
            <p:cNvSpPr txBox="1"/>
            <p:nvPr/>
          </p:nvSpPr>
          <p:spPr>
            <a:xfrm>
              <a:off x="6584707" y="2144225"/>
              <a:ext cx="1194976"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Incorporate IFSCA Comments</a:t>
              </a:r>
            </a:p>
          </p:txBody>
        </p:sp>
        <p:cxnSp>
          <p:nvCxnSpPr>
            <p:cNvPr id="21" name="Straight Connector 20">
              <a:extLst>
                <a:ext uri="{FF2B5EF4-FFF2-40B4-BE49-F238E27FC236}">
                  <a16:creationId xmlns:a16="http://schemas.microsoft.com/office/drawing/2014/main" id="{4414A5C2-B00E-ECFA-80E1-ABA75FDCF186}"/>
                </a:ext>
              </a:extLst>
            </p:cNvPr>
            <p:cNvCxnSpPr>
              <a:cxnSpLocks/>
            </p:cNvCxnSpPr>
            <p:nvPr/>
          </p:nvCxnSpPr>
          <p:spPr>
            <a:xfrm>
              <a:off x="7554232" y="3704037"/>
              <a:ext cx="4914" cy="6407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36EB9C-A9FE-ADAA-04CD-D2F4F318B065}"/>
                </a:ext>
              </a:extLst>
            </p:cNvPr>
            <p:cNvSpPr txBox="1"/>
            <p:nvPr/>
          </p:nvSpPr>
          <p:spPr>
            <a:xfrm>
              <a:off x="7048272" y="4368676"/>
              <a:ext cx="1084491"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File Document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with IFSCA</a:t>
              </a:r>
            </a:p>
          </p:txBody>
        </p:sp>
        <p:cxnSp>
          <p:nvCxnSpPr>
            <p:cNvPr id="23" name="Straight Connector 22">
              <a:extLst>
                <a:ext uri="{FF2B5EF4-FFF2-40B4-BE49-F238E27FC236}">
                  <a16:creationId xmlns:a16="http://schemas.microsoft.com/office/drawing/2014/main" id="{62A72006-BEBF-C7B5-B1C7-3823435B07AE}"/>
                </a:ext>
              </a:extLst>
            </p:cNvPr>
            <p:cNvCxnSpPr>
              <a:cxnSpLocks/>
            </p:cNvCxnSpPr>
            <p:nvPr/>
          </p:nvCxnSpPr>
          <p:spPr>
            <a:xfrm>
              <a:off x="8342444" y="3702602"/>
              <a:ext cx="20092" cy="114772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5D499F5-803B-EB44-3BEF-66BA1028DC8E}"/>
                </a:ext>
              </a:extLst>
            </p:cNvPr>
            <p:cNvSpPr txBox="1"/>
            <p:nvPr/>
          </p:nvSpPr>
          <p:spPr>
            <a:xfrm>
              <a:off x="7732205" y="4987539"/>
              <a:ext cx="1127087"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Received IFSCA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Go-ahead</a:t>
              </a:r>
            </a:p>
          </p:txBody>
        </p:sp>
        <p:cxnSp>
          <p:nvCxnSpPr>
            <p:cNvPr id="25" name="Straight Connector 24">
              <a:extLst>
                <a:ext uri="{FF2B5EF4-FFF2-40B4-BE49-F238E27FC236}">
                  <a16:creationId xmlns:a16="http://schemas.microsoft.com/office/drawing/2014/main" id="{FDBBB9B6-1388-9FD1-D4DB-17559826B427}"/>
                </a:ext>
              </a:extLst>
            </p:cNvPr>
            <p:cNvCxnSpPr>
              <a:cxnSpLocks/>
            </p:cNvCxnSpPr>
            <p:nvPr/>
          </p:nvCxnSpPr>
          <p:spPr>
            <a:xfrm>
              <a:off x="8574071" y="3026066"/>
              <a:ext cx="0" cy="51813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E41FAE0-4EA6-FA43-5C5C-B1F4AB373E9D}"/>
                </a:ext>
              </a:extLst>
            </p:cNvPr>
            <p:cNvSpPr txBox="1"/>
            <p:nvPr/>
          </p:nvSpPr>
          <p:spPr>
            <a:xfrm>
              <a:off x="7833281" y="2367515"/>
              <a:ext cx="993289"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File Document with ROC</a:t>
              </a:r>
            </a:p>
          </p:txBody>
        </p:sp>
        <p:sp>
          <p:nvSpPr>
            <p:cNvPr id="27" name="Left Brace 26">
              <a:extLst>
                <a:ext uri="{FF2B5EF4-FFF2-40B4-BE49-F238E27FC236}">
                  <a16:creationId xmlns:a16="http://schemas.microsoft.com/office/drawing/2014/main" id="{09A1D903-B2FA-F27E-60CD-00712313843C}"/>
                </a:ext>
              </a:extLst>
            </p:cNvPr>
            <p:cNvSpPr/>
            <p:nvPr/>
          </p:nvSpPr>
          <p:spPr>
            <a:xfrm rot="16200000">
              <a:off x="9052510" y="3392499"/>
              <a:ext cx="255855" cy="999549"/>
            </a:xfrm>
            <a:prstGeom prst="leftBrace">
              <a:avLst>
                <a:gd name="adj1" fmla="val 8333"/>
                <a:gd name="adj2" fmla="val 51433"/>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D768E16-D890-5E9F-A55D-4E8AD9C700B0}"/>
                </a:ext>
              </a:extLst>
            </p:cNvPr>
            <p:cNvSpPr txBox="1"/>
            <p:nvPr/>
          </p:nvSpPr>
          <p:spPr>
            <a:xfrm>
              <a:off x="8696000" y="3931780"/>
              <a:ext cx="1054542"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Marketing Roadshows</a:t>
              </a:r>
            </a:p>
          </p:txBody>
        </p:sp>
        <p:sp>
          <p:nvSpPr>
            <p:cNvPr id="29" name="Left Brace 28">
              <a:extLst>
                <a:ext uri="{FF2B5EF4-FFF2-40B4-BE49-F238E27FC236}">
                  <a16:creationId xmlns:a16="http://schemas.microsoft.com/office/drawing/2014/main" id="{E51783FA-DE64-C098-EE78-93F958734AFC}"/>
                </a:ext>
              </a:extLst>
            </p:cNvPr>
            <p:cNvSpPr/>
            <p:nvPr/>
          </p:nvSpPr>
          <p:spPr>
            <a:xfrm rot="16200000">
              <a:off x="5359780" y="2887632"/>
              <a:ext cx="440422" cy="208482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0B5E9B4-DC39-077C-80FB-349B60CF4B87}"/>
                </a:ext>
              </a:extLst>
            </p:cNvPr>
            <p:cNvSpPr txBox="1"/>
            <p:nvPr/>
          </p:nvSpPr>
          <p:spPr>
            <a:xfrm>
              <a:off x="4911903" y="4065148"/>
              <a:ext cx="1449134" cy="27962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21 Working Days</a:t>
              </a:r>
            </a:p>
          </p:txBody>
        </p:sp>
        <p:cxnSp>
          <p:nvCxnSpPr>
            <p:cNvPr id="31" name="Straight Connector 30">
              <a:extLst>
                <a:ext uri="{FF2B5EF4-FFF2-40B4-BE49-F238E27FC236}">
                  <a16:creationId xmlns:a16="http://schemas.microsoft.com/office/drawing/2014/main" id="{3919CD3F-3E74-4FCE-FD27-9631A2041D12}"/>
                </a:ext>
              </a:extLst>
            </p:cNvPr>
            <p:cNvCxnSpPr>
              <a:cxnSpLocks/>
            </p:cNvCxnSpPr>
            <p:nvPr/>
          </p:nvCxnSpPr>
          <p:spPr>
            <a:xfrm>
              <a:off x="11733112" y="2957396"/>
              <a:ext cx="0" cy="518131"/>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F03CDBF-415D-3FD0-8318-7AAE91A088AB}"/>
                </a:ext>
              </a:extLst>
            </p:cNvPr>
            <p:cNvSpPr txBox="1"/>
            <p:nvPr/>
          </p:nvSpPr>
          <p:spPr>
            <a:xfrm>
              <a:off x="11137710" y="2431026"/>
              <a:ext cx="1020966"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Trading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Commence</a:t>
              </a:r>
            </a:p>
          </p:txBody>
        </p:sp>
        <p:cxnSp>
          <p:nvCxnSpPr>
            <p:cNvPr id="33" name="Straight Connector 32">
              <a:extLst>
                <a:ext uri="{FF2B5EF4-FFF2-40B4-BE49-F238E27FC236}">
                  <a16:creationId xmlns:a16="http://schemas.microsoft.com/office/drawing/2014/main" id="{EBB3035F-78E5-5339-37F8-6251E5BC46B6}"/>
                </a:ext>
              </a:extLst>
            </p:cNvPr>
            <p:cNvCxnSpPr>
              <a:cxnSpLocks/>
            </p:cNvCxnSpPr>
            <p:nvPr/>
          </p:nvCxnSpPr>
          <p:spPr>
            <a:xfrm>
              <a:off x="11610468" y="3736527"/>
              <a:ext cx="0" cy="111379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4F6AE67-F8E1-DAD9-CAD1-ABD0751BA81E}"/>
                </a:ext>
              </a:extLst>
            </p:cNvPr>
            <p:cNvSpPr txBox="1"/>
            <p:nvPr/>
          </p:nvSpPr>
          <p:spPr>
            <a:xfrm>
              <a:off x="10767874" y="4906002"/>
              <a:ext cx="1418956"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Transfer funds from Escrow A/C to Company A/C</a:t>
              </a:r>
            </a:p>
          </p:txBody>
        </p:sp>
        <p:cxnSp>
          <p:nvCxnSpPr>
            <p:cNvPr id="35" name="Straight Connector 34">
              <a:extLst>
                <a:ext uri="{FF2B5EF4-FFF2-40B4-BE49-F238E27FC236}">
                  <a16:creationId xmlns:a16="http://schemas.microsoft.com/office/drawing/2014/main" id="{BAD0FC54-EEE7-14A4-9107-FAC4FDBC8CCE}"/>
                </a:ext>
              </a:extLst>
            </p:cNvPr>
            <p:cNvCxnSpPr>
              <a:cxnSpLocks/>
            </p:cNvCxnSpPr>
            <p:nvPr/>
          </p:nvCxnSpPr>
          <p:spPr>
            <a:xfrm>
              <a:off x="11197429" y="2155450"/>
              <a:ext cx="0" cy="136389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82E4182-0C4C-357A-41D5-B2994F1729C0}"/>
                </a:ext>
              </a:extLst>
            </p:cNvPr>
            <p:cNvSpPr txBox="1"/>
            <p:nvPr/>
          </p:nvSpPr>
          <p:spPr>
            <a:xfrm>
              <a:off x="10463571" y="1644805"/>
              <a:ext cx="1341086" cy="67486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Obtain Listing &amp; Trading Approval</a:t>
              </a:r>
            </a:p>
          </p:txBody>
        </p:sp>
        <p:cxnSp>
          <p:nvCxnSpPr>
            <p:cNvPr id="37" name="Straight Connector 36">
              <a:extLst>
                <a:ext uri="{FF2B5EF4-FFF2-40B4-BE49-F238E27FC236}">
                  <a16:creationId xmlns:a16="http://schemas.microsoft.com/office/drawing/2014/main" id="{3116A87F-18F6-BB05-BB8D-62949BD9F7F0}"/>
                </a:ext>
              </a:extLst>
            </p:cNvPr>
            <p:cNvCxnSpPr>
              <a:cxnSpLocks/>
            </p:cNvCxnSpPr>
            <p:nvPr/>
          </p:nvCxnSpPr>
          <p:spPr>
            <a:xfrm>
              <a:off x="11062569" y="3702602"/>
              <a:ext cx="0" cy="901341"/>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5F09FDC-10B9-BD01-5A6D-E5987458411D}"/>
                </a:ext>
              </a:extLst>
            </p:cNvPr>
            <p:cNvSpPr txBox="1"/>
            <p:nvPr/>
          </p:nvSpPr>
          <p:spPr>
            <a:xfrm>
              <a:off x="10448792" y="4570696"/>
              <a:ext cx="1127578" cy="27962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Allotment</a:t>
              </a:r>
            </a:p>
          </p:txBody>
        </p:sp>
        <p:cxnSp>
          <p:nvCxnSpPr>
            <p:cNvPr id="39" name="Straight Connector 38">
              <a:extLst>
                <a:ext uri="{FF2B5EF4-FFF2-40B4-BE49-F238E27FC236}">
                  <a16:creationId xmlns:a16="http://schemas.microsoft.com/office/drawing/2014/main" id="{C9EB95D9-64D1-5E52-4921-9ECE86019C18}"/>
                </a:ext>
              </a:extLst>
            </p:cNvPr>
            <p:cNvCxnSpPr>
              <a:cxnSpLocks/>
            </p:cNvCxnSpPr>
            <p:nvPr/>
          </p:nvCxnSpPr>
          <p:spPr>
            <a:xfrm>
              <a:off x="10859212" y="2868948"/>
              <a:ext cx="0" cy="650399"/>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7536E8-FACC-0E13-915D-CCE5F9EE4EFF}"/>
                </a:ext>
              </a:extLst>
            </p:cNvPr>
            <p:cNvSpPr txBox="1"/>
            <p:nvPr/>
          </p:nvSpPr>
          <p:spPr>
            <a:xfrm>
              <a:off x="10440684" y="2405454"/>
              <a:ext cx="683058"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Issue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Closes</a:t>
              </a:r>
            </a:p>
          </p:txBody>
        </p:sp>
        <p:cxnSp>
          <p:nvCxnSpPr>
            <p:cNvPr id="41" name="Straight Connector 40">
              <a:extLst>
                <a:ext uri="{FF2B5EF4-FFF2-40B4-BE49-F238E27FC236}">
                  <a16:creationId xmlns:a16="http://schemas.microsoft.com/office/drawing/2014/main" id="{30C8AAEC-23F5-9842-2214-ED7504C10A63}"/>
                </a:ext>
              </a:extLst>
            </p:cNvPr>
            <p:cNvCxnSpPr>
              <a:cxnSpLocks/>
            </p:cNvCxnSpPr>
            <p:nvPr/>
          </p:nvCxnSpPr>
          <p:spPr>
            <a:xfrm>
              <a:off x="9819489" y="2837398"/>
              <a:ext cx="9972" cy="68793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82507C4-7535-E26B-2E91-00D779C7280A}"/>
                </a:ext>
              </a:extLst>
            </p:cNvPr>
            <p:cNvSpPr txBox="1"/>
            <p:nvPr/>
          </p:nvSpPr>
          <p:spPr>
            <a:xfrm>
              <a:off x="9429122" y="2367515"/>
              <a:ext cx="683058" cy="47724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Issue</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Opens</a:t>
              </a:r>
            </a:p>
          </p:txBody>
        </p:sp>
        <p:sp>
          <p:nvSpPr>
            <p:cNvPr id="43" name="Left Brace 42">
              <a:extLst>
                <a:ext uri="{FF2B5EF4-FFF2-40B4-BE49-F238E27FC236}">
                  <a16:creationId xmlns:a16="http://schemas.microsoft.com/office/drawing/2014/main" id="{4E6AEB25-C91C-B61E-12C2-8819AC7A093A}"/>
                </a:ext>
              </a:extLst>
            </p:cNvPr>
            <p:cNvSpPr/>
            <p:nvPr/>
          </p:nvSpPr>
          <p:spPr>
            <a:xfrm rot="5400000">
              <a:off x="10235534" y="2858489"/>
              <a:ext cx="210968" cy="1023112"/>
            </a:xfrm>
            <a:prstGeom prst="leftBrace">
              <a:avLst>
                <a:gd name="adj1" fmla="val 18090"/>
                <a:gd name="adj2" fmla="val 46748"/>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6C93C948-44FE-6B44-BEC8-3301D4145B5D}"/>
                </a:ext>
              </a:extLst>
            </p:cNvPr>
            <p:cNvSpPr txBox="1"/>
            <p:nvPr/>
          </p:nvSpPr>
          <p:spPr>
            <a:xfrm>
              <a:off x="9716399" y="2921014"/>
              <a:ext cx="1267105" cy="65049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50" b="1"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At least one day or not more than 10 days</a:t>
              </a:r>
            </a:p>
          </p:txBody>
        </p:sp>
        <p:sp>
          <p:nvSpPr>
            <p:cNvPr id="45" name="Rectangle 44">
              <a:extLst>
                <a:ext uri="{FF2B5EF4-FFF2-40B4-BE49-F238E27FC236}">
                  <a16:creationId xmlns:a16="http://schemas.microsoft.com/office/drawing/2014/main" id="{60157112-FF26-7B48-64C7-937156DA1A8F}"/>
                </a:ext>
              </a:extLst>
            </p:cNvPr>
            <p:cNvSpPr/>
            <p:nvPr/>
          </p:nvSpPr>
          <p:spPr>
            <a:xfrm>
              <a:off x="390985" y="1287352"/>
              <a:ext cx="4068812" cy="4370480"/>
            </a:xfrm>
            <a:prstGeom prst="rect">
              <a:avLst/>
            </a:prstGeom>
            <a:noFill/>
            <a:ln>
              <a:solidFill>
                <a:schemeClr val="accent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C1DB405C-8678-72BB-2B13-3BECB55F6B65}"/>
                </a:ext>
              </a:extLst>
            </p:cNvPr>
            <p:cNvSpPr txBox="1"/>
            <p:nvPr/>
          </p:nvSpPr>
          <p:spPr>
            <a:xfrm>
              <a:off x="1066290" y="801831"/>
              <a:ext cx="292160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ED7D31">
                      <a:lumMod val="75000"/>
                    </a:srgbClr>
                  </a:solidFill>
                  <a:effectLst/>
                  <a:uLnTx/>
                  <a:uFillTx/>
                  <a:latin typeface="IBM Plex Sans" panose="020B0503050000000000" pitchFamily="34" charset="0"/>
                  <a:ea typeface="+mn-ea"/>
                  <a:cs typeface="+mn-cs"/>
                </a:rPr>
                <a:t>Ahead of IPO -Kick Off</a:t>
              </a:r>
              <a:endParaRPr kumimoji="0" lang="en-US" sz="1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1F26623-F63C-8D99-9DFA-C8146FD4A20D}"/>
                </a:ext>
              </a:extLst>
            </p:cNvPr>
            <p:cNvSpPr/>
            <p:nvPr/>
          </p:nvSpPr>
          <p:spPr>
            <a:xfrm>
              <a:off x="4516625" y="1287350"/>
              <a:ext cx="4157398" cy="4370481"/>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9F0D1FC6-7448-C9F2-30E1-65388BCB8BF8}"/>
                </a:ext>
              </a:extLst>
            </p:cNvPr>
            <p:cNvSpPr txBox="1"/>
            <p:nvPr/>
          </p:nvSpPr>
          <p:spPr>
            <a:xfrm>
              <a:off x="4933156" y="622711"/>
              <a:ext cx="350326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FF0000"/>
                  </a:solidFill>
                  <a:effectLst/>
                  <a:uLnTx/>
                  <a:uFillTx/>
                  <a:latin typeface="IBM Plex Sans" panose="020B0503050000000000" pitchFamily="34" charset="0"/>
                  <a:ea typeface="+mn-ea"/>
                  <a:cs typeface="+mn-cs"/>
                </a:rPr>
                <a:t>Filing Documents With Regulator and Exchange</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DA1A1DB-60CA-2581-45C3-89B986FD215B}"/>
                </a:ext>
              </a:extLst>
            </p:cNvPr>
            <p:cNvSpPr/>
            <p:nvPr/>
          </p:nvSpPr>
          <p:spPr>
            <a:xfrm>
              <a:off x="8738392" y="1287350"/>
              <a:ext cx="3305824" cy="4370482"/>
            </a:xfrm>
            <a:prstGeom prst="rect">
              <a:avLst/>
            </a:prstGeom>
            <a:noFill/>
            <a:ln>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C986C332-E54F-4963-2136-482F9A723752}"/>
                </a:ext>
              </a:extLst>
            </p:cNvPr>
            <p:cNvSpPr txBox="1"/>
            <p:nvPr/>
          </p:nvSpPr>
          <p:spPr>
            <a:xfrm>
              <a:off x="9521411" y="663331"/>
              <a:ext cx="173978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srgbClr val="0070C0"/>
                  </a:solidFill>
                  <a:effectLst/>
                  <a:uLnTx/>
                  <a:uFillTx/>
                  <a:latin typeface="IBM Plex Sans" panose="020B0503050000000000" pitchFamily="34" charset="0"/>
                  <a:ea typeface="+mn-ea"/>
                  <a:cs typeface="+mn-cs"/>
                </a:rPr>
                <a:t>Book Building and Allotment</a:t>
              </a:r>
              <a:endPar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pSp>
      <p:sp>
        <p:nvSpPr>
          <p:cNvPr id="72" name="Rectangle 71">
            <a:extLst>
              <a:ext uri="{FF2B5EF4-FFF2-40B4-BE49-F238E27FC236}">
                <a16:creationId xmlns:a16="http://schemas.microsoft.com/office/drawing/2014/main" id="{A9CE33A1-B447-F4DA-96FB-1D93890EF03B}"/>
              </a:ext>
            </a:extLst>
          </p:cNvPr>
          <p:cNvSpPr/>
          <p:nvPr/>
        </p:nvSpPr>
        <p:spPr>
          <a:xfrm>
            <a:off x="530411" y="613137"/>
            <a:ext cx="554959" cy="92333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lumMod val="50000"/>
                    </a:srgbClr>
                  </a:solidFill>
                  <a:prstDash val="solid"/>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1</a:t>
            </a:r>
          </a:p>
        </p:txBody>
      </p:sp>
      <p:sp>
        <p:nvSpPr>
          <p:cNvPr id="73" name="Rectangle 72">
            <a:extLst>
              <a:ext uri="{FF2B5EF4-FFF2-40B4-BE49-F238E27FC236}">
                <a16:creationId xmlns:a16="http://schemas.microsoft.com/office/drawing/2014/main" id="{07FC108A-1F47-0C67-E5CF-858E0515020B}"/>
              </a:ext>
            </a:extLst>
          </p:cNvPr>
          <p:cNvSpPr/>
          <p:nvPr/>
        </p:nvSpPr>
        <p:spPr>
          <a:xfrm>
            <a:off x="4716386" y="615666"/>
            <a:ext cx="554959" cy="92333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FF0000"/>
                  </a:solidFill>
                  <a:prstDash val="solid"/>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2</a:t>
            </a:r>
          </a:p>
        </p:txBody>
      </p:sp>
      <p:sp>
        <p:nvSpPr>
          <p:cNvPr id="74" name="Rectangle 73">
            <a:extLst>
              <a:ext uri="{FF2B5EF4-FFF2-40B4-BE49-F238E27FC236}">
                <a16:creationId xmlns:a16="http://schemas.microsoft.com/office/drawing/2014/main" id="{330E1365-D88B-A873-E2C3-642979ABE07D}"/>
              </a:ext>
            </a:extLst>
          </p:cNvPr>
          <p:cNvSpPr/>
          <p:nvPr/>
        </p:nvSpPr>
        <p:spPr>
          <a:xfrm>
            <a:off x="8835809" y="615665"/>
            <a:ext cx="554959" cy="92333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0070C0"/>
                  </a:solidFill>
                  <a:prstDash val="solid"/>
                </a:ln>
                <a:solidFill>
                  <a:srgbClr val="FFFFFF"/>
                </a:solidFill>
                <a:effectLst>
                  <a:outerShdw blurRad="50800" dist="38100" dir="2700000" algn="tl" rotWithShape="0">
                    <a:prstClr val="black">
                      <a:alpha val="40000"/>
                    </a:prstClr>
                  </a:outerShdw>
                </a:effectLst>
                <a:uLnTx/>
                <a:uFillTx/>
                <a:latin typeface="Calibri" panose="020F0502020204030204"/>
                <a:ea typeface="+mn-ea"/>
                <a:cs typeface="+mn-cs"/>
              </a:rPr>
              <a:t>3</a:t>
            </a:r>
          </a:p>
        </p:txBody>
      </p:sp>
      <p:sp>
        <p:nvSpPr>
          <p:cNvPr id="75" name="Slide Number Placeholder 3">
            <a:extLst>
              <a:ext uri="{FF2B5EF4-FFF2-40B4-BE49-F238E27FC236}">
                <a16:creationId xmlns:a16="http://schemas.microsoft.com/office/drawing/2014/main" id="{2F80DC6F-161A-0AEB-5090-8C6D209682B8}"/>
              </a:ext>
            </a:extLst>
          </p:cNvPr>
          <p:cNvSpPr>
            <a:spLocks noGrp="1"/>
          </p:cNvSpPr>
          <p:nvPr>
            <p:ph type="sldNum" sz="quarter" idx="10"/>
          </p:nvPr>
        </p:nvSpPr>
        <p:spPr>
          <a:xfrm>
            <a:off x="5636994" y="6268450"/>
            <a:ext cx="918008" cy="26234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F45A3-A914-A82E-D41A-CEE1B68F7160}"/>
            </a:ext>
          </a:extLst>
        </p:cNvPr>
        <p:cNvGrpSpPr/>
        <p:nvPr/>
      </p:nvGrpSpPr>
      <p:grpSpPr>
        <a:xfrm>
          <a:off x="0" y="0"/>
          <a:ext cx="0" cy="0"/>
          <a:chOff x="0" y="0"/>
          <a:chExt cx="0" cy="0"/>
        </a:xfrm>
      </p:grpSpPr>
      <p:pic>
        <p:nvPicPr>
          <p:cNvPr id="56" name="Picture 55">
            <a:extLst>
              <a:ext uri="{FF2B5EF4-FFF2-40B4-BE49-F238E27FC236}">
                <a16:creationId xmlns:a16="http://schemas.microsoft.com/office/drawing/2014/main" id="{4412FEB0-873F-F61D-7A4A-EF6380496EE9}"/>
              </a:ext>
            </a:extLst>
          </p:cNvPr>
          <p:cNvPicPr>
            <a:picLocks noChangeAspect="1"/>
          </p:cNvPicPr>
          <p:nvPr/>
        </p:nvPicPr>
        <p:blipFill>
          <a:blip r:embed="rId2"/>
          <a:stretch>
            <a:fillRect/>
          </a:stretch>
        </p:blipFill>
        <p:spPr>
          <a:xfrm>
            <a:off x="8106943" y="1335409"/>
            <a:ext cx="887130" cy="823479"/>
          </a:xfrm>
          <a:prstGeom prst="rect">
            <a:avLst/>
          </a:prstGeom>
        </p:spPr>
      </p:pic>
      <p:pic>
        <p:nvPicPr>
          <p:cNvPr id="54" name="Picture 53">
            <a:extLst>
              <a:ext uri="{FF2B5EF4-FFF2-40B4-BE49-F238E27FC236}">
                <a16:creationId xmlns:a16="http://schemas.microsoft.com/office/drawing/2014/main" id="{2102E2D2-99D2-F7AE-12BF-435C3200205D}"/>
              </a:ext>
            </a:extLst>
          </p:cNvPr>
          <p:cNvPicPr>
            <a:picLocks noChangeAspect="1"/>
          </p:cNvPicPr>
          <p:nvPr/>
        </p:nvPicPr>
        <p:blipFill>
          <a:blip r:embed="rId3"/>
          <a:stretch>
            <a:fillRect/>
          </a:stretch>
        </p:blipFill>
        <p:spPr>
          <a:xfrm>
            <a:off x="10433661" y="1379242"/>
            <a:ext cx="873648" cy="769677"/>
          </a:xfrm>
          <a:prstGeom prst="rect">
            <a:avLst/>
          </a:prstGeom>
        </p:spPr>
      </p:pic>
      <p:pic>
        <p:nvPicPr>
          <p:cNvPr id="50" name="Picture 49">
            <a:extLst>
              <a:ext uri="{FF2B5EF4-FFF2-40B4-BE49-F238E27FC236}">
                <a16:creationId xmlns:a16="http://schemas.microsoft.com/office/drawing/2014/main" id="{2FE1592A-BBDA-056B-F926-ECBFB1F06F4F}"/>
              </a:ext>
            </a:extLst>
          </p:cNvPr>
          <p:cNvPicPr>
            <a:picLocks noChangeAspect="1"/>
          </p:cNvPicPr>
          <p:nvPr/>
        </p:nvPicPr>
        <p:blipFill>
          <a:blip r:embed="rId4"/>
          <a:stretch>
            <a:fillRect/>
          </a:stretch>
        </p:blipFill>
        <p:spPr>
          <a:xfrm>
            <a:off x="5925493" y="1373043"/>
            <a:ext cx="673481" cy="755316"/>
          </a:xfrm>
          <a:prstGeom prst="rect">
            <a:avLst/>
          </a:prstGeom>
        </p:spPr>
      </p:pic>
      <p:pic>
        <p:nvPicPr>
          <p:cNvPr id="40" name="Picture 39">
            <a:extLst>
              <a:ext uri="{FF2B5EF4-FFF2-40B4-BE49-F238E27FC236}">
                <a16:creationId xmlns:a16="http://schemas.microsoft.com/office/drawing/2014/main" id="{0347B131-D0AA-A4A8-1A46-ABAD4D6243C9}"/>
              </a:ext>
            </a:extLst>
          </p:cNvPr>
          <p:cNvPicPr>
            <a:picLocks noChangeAspect="1"/>
          </p:cNvPicPr>
          <p:nvPr/>
        </p:nvPicPr>
        <p:blipFill>
          <a:blip r:embed="rId5"/>
          <a:stretch>
            <a:fillRect/>
          </a:stretch>
        </p:blipFill>
        <p:spPr>
          <a:xfrm>
            <a:off x="1069587" y="1453278"/>
            <a:ext cx="745961" cy="671240"/>
          </a:xfrm>
          <a:prstGeom prst="rect">
            <a:avLst/>
          </a:prstGeom>
        </p:spPr>
      </p:pic>
      <p:pic>
        <p:nvPicPr>
          <p:cNvPr id="48" name="Picture 47">
            <a:extLst>
              <a:ext uri="{FF2B5EF4-FFF2-40B4-BE49-F238E27FC236}">
                <a16:creationId xmlns:a16="http://schemas.microsoft.com/office/drawing/2014/main" id="{EA646DCC-036B-C719-019E-0F1BBB5FE4DA}"/>
              </a:ext>
            </a:extLst>
          </p:cNvPr>
          <p:cNvPicPr>
            <a:picLocks noChangeAspect="1"/>
          </p:cNvPicPr>
          <p:nvPr/>
        </p:nvPicPr>
        <p:blipFill>
          <a:blip r:embed="rId6"/>
          <a:stretch>
            <a:fillRect/>
          </a:stretch>
        </p:blipFill>
        <p:spPr>
          <a:xfrm>
            <a:off x="3419638" y="1335409"/>
            <a:ext cx="830988" cy="803441"/>
          </a:xfrm>
          <a:prstGeom prst="rect">
            <a:avLst/>
          </a:prstGeom>
        </p:spPr>
      </p:pic>
      <p:sp>
        <p:nvSpPr>
          <p:cNvPr id="21" name="Rectangle 20">
            <a:extLst>
              <a:ext uri="{FF2B5EF4-FFF2-40B4-BE49-F238E27FC236}">
                <a16:creationId xmlns:a16="http://schemas.microsoft.com/office/drawing/2014/main" id="{7BF6DF5A-ED79-0866-C27F-02C10F036592}"/>
              </a:ext>
            </a:extLst>
          </p:cNvPr>
          <p:cNvSpPr/>
          <p:nvPr/>
        </p:nvSpPr>
        <p:spPr>
          <a:xfrm>
            <a:off x="433162" y="2643955"/>
            <a:ext cx="2151011" cy="293864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6" name="Text Placeholder 5">
            <a:extLst>
              <a:ext uri="{FF2B5EF4-FFF2-40B4-BE49-F238E27FC236}">
                <a16:creationId xmlns:a16="http://schemas.microsoft.com/office/drawing/2014/main" id="{A1A0778C-8D23-A078-25E3-645C50DC6988}"/>
              </a:ext>
            </a:extLst>
          </p:cNvPr>
          <p:cNvSpPr>
            <a:spLocks noGrp="1"/>
          </p:cNvSpPr>
          <p:nvPr>
            <p:ph type="body" sz="quarter" idx="4294967295"/>
          </p:nvPr>
        </p:nvSpPr>
        <p:spPr>
          <a:xfrm>
            <a:off x="277089" y="28517"/>
            <a:ext cx="11767127" cy="638175"/>
          </a:xfrm>
          <a:prstGeom prst="rect">
            <a:avLst/>
          </a:prstGeom>
        </p:spPr>
        <p:txBody>
          <a:bodyPr/>
          <a:lstStyle/>
          <a:p>
            <a:pPr marL="0" indent="0">
              <a:buNone/>
            </a:pPr>
            <a:r>
              <a:rPr kumimoji="0" lang="en-US" sz="2400" b="1" i="0" u="none" strike="noStrike" kern="1200" cap="none" spc="0" normalizeH="0" baseline="0" noProof="0" dirty="0">
                <a:ln>
                  <a:noFill/>
                </a:ln>
                <a:solidFill>
                  <a:srgbClr val="342A66"/>
                </a:solidFill>
                <a:effectLst/>
                <a:uLnTx/>
                <a:uFillTx/>
                <a:latin typeface="IBM Plex Sans" panose="020B0503050000000000" pitchFamily="34" charset="0"/>
                <a:ea typeface="+mj-ea"/>
                <a:cs typeface="+mj-cs"/>
              </a:rPr>
              <a:t>Value Proposition</a:t>
            </a:r>
          </a:p>
        </p:txBody>
      </p:sp>
      <p:sp>
        <p:nvSpPr>
          <p:cNvPr id="2" name="Rectangle 1">
            <a:extLst>
              <a:ext uri="{FF2B5EF4-FFF2-40B4-BE49-F238E27FC236}">
                <a16:creationId xmlns:a16="http://schemas.microsoft.com/office/drawing/2014/main" id="{F303803E-8285-4671-C92E-C4B8CE61A34C}"/>
              </a:ext>
            </a:extLst>
          </p:cNvPr>
          <p:cNvSpPr/>
          <p:nvPr/>
        </p:nvSpPr>
        <p:spPr>
          <a:xfrm>
            <a:off x="2772171" y="2643955"/>
            <a:ext cx="2156789" cy="293864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4" name="Rectangle 3">
            <a:extLst>
              <a:ext uri="{FF2B5EF4-FFF2-40B4-BE49-F238E27FC236}">
                <a16:creationId xmlns:a16="http://schemas.microsoft.com/office/drawing/2014/main" id="{7C0F80AB-7F7E-88E6-1489-72FF3527F462}"/>
              </a:ext>
            </a:extLst>
          </p:cNvPr>
          <p:cNvSpPr/>
          <p:nvPr/>
        </p:nvSpPr>
        <p:spPr>
          <a:xfrm>
            <a:off x="5111180" y="2643955"/>
            <a:ext cx="2151011" cy="293864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5" name="Rectangle 4">
            <a:extLst>
              <a:ext uri="{FF2B5EF4-FFF2-40B4-BE49-F238E27FC236}">
                <a16:creationId xmlns:a16="http://schemas.microsoft.com/office/drawing/2014/main" id="{4FE7AF25-92B2-6F6F-A3CA-2B46CB5FE007}"/>
              </a:ext>
            </a:extLst>
          </p:cNvPr>
          <p:cNvSpPr/>
          <p:nvPr/>
        </p:nvSpPr>
        <p:spPr>
          <a:xfrm>
            <a:off x="7450189" y="2643955"/>
            <a:ext cx="2145231" cy="293864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7" name="Rectangle 6">
            <a:extLst>
              <a:ext uri="{FF2B5EF4-FFF2-40B4-BE49-F238E27FC236}">
                <a16:creationId xmlns:a16="http://schemas.microsoft.com/office/drawing/2014/main" id="{E532B021-828B-8DD7-7A62-700EB2798FE9}"/>
              </a:ext>
            </a:extLst>
          </p:cNvPr>
          <p:cNvSpPr/>
          <p:nvPr/>
        </p:nvSpPr>
        <p:spPr>
          <a:xfrm>
            <a:off x="9789199" y="2643955"/>
            <a:ext cx="2162572" cy="293864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8" name="Flowchart: Alternate Process 7">
            <a:extLst>
              <a:ext uri="{FF2B5EF4-FFF2-40B4-BE49-F238E27FC236}">
                <a16:creationId xmlns:a16="http://schemas.microsoft.com/office/drawing/2014/main" id="{44D24D09-D8CB-A916-A5DE-8106E6398B6B}"/>
              </a:ext>
            </a:extLst>
          </p:cNvPr>
          <p:cNvSpPr/>
          <p:nvPr/>
        </p:nvSpPr>
        <p:spPr>
          <a:xfrm>
            <a:off x="433163" y="2643955"/>
            <a:ext cx="2151011" cy="583095"/>
          </a:xfrm>
          <a:prstGeom prst="flowChartAlternateProces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lowchart: Alternate Process 8">
            <a:extLst>
              <a:ext uri="{FF2B5EF4-FFF2-40B4-BE49-F238E27FC236}">
                <a16:creationId xmlns:a16="http://schemas.microsoft.com/office/drawing/2014/main" id="{371AAF67-5EA5-3764-6E90-0463DA862BC1}"/>
              </a:ext>
            </a:extLst>
          </p:cNvPr>
          <p:cNvSpPr/>
          <p:nvPr/>
        </p:nvSpPr>
        <p:spPr>
          <a:xfrm>
            <a:off x="5116961" y="2663981"/>
            <a:ext cx="2151011" cy="583095"/>
          </a:xfrm>
          <a:prstGeom prst="flowChartAlternateProces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Alternate Process 9">
            <a:extLst>
              <a:ext uri="{FF2B5EF4-FFF2-40B4-BE49-F238E27FC236}">
                <a16:creationId xmlns:a16="http://schemas.microsoft.com/office/drawing/2014/main" id="{53814A25-EDF8-DA70-0EA1-BB5AA4C8FCD6}"/>
              </a:ext>
            </a:extLst>
          </p:cNvPr>
          <p:cNvSpPr/>
          <p:nvPr/>
        </p:nvSpPr>
        <p:spPr>
          <a:xfrm>
            <a:off x="9789199" y="2620615"/>
            <a:ext cx="2151011" cy="583095"/>
          </a:xfrm>
          <a:prstGeom prst="flowChartAlternateProces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E8150ACF-5AA6-5223-CCA5-0588E40104EB}"/>
              </a:ext>
            </a:extLst>
          </p:cNvPr>
          <p:cNvCxnSpPr/>
          <p:nvPr/>
        </p:nvCxnSpPr>
        <p:spPr>
          <a:xfrm>
            <a:off x="912321" y="5582599"/>
            <a:ext cx="112643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2F0B93-3B22-6B97-117A-73CC15A23715}"/>
              </a:ext>
            </a:extLst>
          </p:cNvPr>
          <p:cNvCxnSpPr/>
          <p:nvPr/>
        </p:nvCxnSpPr>
        <p:spPr>
          <a:xfrm>
            <a:off x="5639188" y="5579409"/>
            <a:ext cx="112643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2B7FED-12C4-B730-2132-5D3785DA3855}"/>
              </a:ext>
            </a:extLst>
          </p:cNvPr>
          <p:cNvCxnSpPr/>
          <p:nvPr/>
        </p:nvCxnSpPr>
        <p:spPr>
          <a:xfrm>
            <a:off x="10321753" y="5579409"/>
            <a:ext cx="112643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lowchart: Alternate Process 14">
            <a:extLst>
              <a:ext uri="{FF2B5EF4-FFF2-40B4-BE49-F238E27FC236}">
                <a16:creationId xmlns:a16="http://schemas.microsoft.com/office/drawing/2014/main" id="{1423EC8D-B738-4713-93EC-9482917173B9}"/>
              </a:ext>
            </a:extLst>
          </p:cNvPr>
          <p:cNvSpPr/>
          <p:nvPr/>
        </p:nvSpPr>
        <p:spPr>
          <a:xfrm>
            <a:off x="2766391" y="2663980"/>
            <a:ext cx="2151011" cy="583095"/>
          </a:xfrm>
          <a:prstGeom prst="flowChartAlternateProcess">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Alternate Process 15">
            <a:extLst>
              <a:ext uri="{FF2B5EF4-FFF2-40B4-BE49-F238E27FC236}">
                <a16:creationId xmlns:a16="http://schemas.microsoft.com/office/drawing/2014/main" id="{05ECF778-C788-BDEF-AA62-E77EFD812001}"/>
              </a:ext>
            </a:extLst>
          </p:cNvPr>
          <p:cNvSpPr/>
          <p:nvPr/>
        </p:nvSpPr>
        <p:spPr>
          <a:xfrm>
            <a:off x="7444410" y="2620615"/>
            <a:ext cx="2151011" cy="583095"/>
          </a:xfrm>
          <a:prstGeom prst="flowChartAlternateProcess">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65729B10-7C75-9A8F-7165-903B2FADD62B}"/>
              </a:ext>
            </a:extLst>
          </p:cNvPr>
          <p:cNvCxnSpPr/>
          <p:nvPr/>
        </p:nvCxnSpPr>
        <p:spPr>
          <a:xfrm>
            <a:off x="3275755" y="5579409"/>
            <a:ext cx="112643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5A2E7D4-B4C2-40C1-B101-C4996726F402}"/>
              </a:ext>
            </a:extLst>
          </p:cNvPr>
          <p:cNvCxnSpPr/>
          <p:nvPr/>
        </p:nvCxnSpPr>
        <p:spPr>
          <a:xfrm>
            <a:off x="7993530" y="5579409"/>
            <a:ext cx="1126434"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F8EFF68-A1F0-D48E-E77B-0DF11BCDE24D}"/>
              </a:ext>
            </a:extLst>
          </p:cNvPr>
          <p:cNvSpPr txBox="1"/>
          <p:nvPr/>
        </p:nvSpPr>
        <p:spPr>
          <a:xfrm>
            <a:off x="760737" y="2663980"/>
            <a:ext cx="149585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Currency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Diversification</a:t>
            </a:r>
          </a:p>
        </p:txBody>
      </p:sp>
      <p:sp>
        <p:nvSpPr>
          <p:cNvPr id="26" name="TextBox 25">
            <a:extLst>
              <a:ext uri="{FF2B5EF4-FFF2-40B4-BE49-F238E27FC236}">
                <a16:creationId xmlns:a16="http://schemas.microsoft.com/office/drawing/2014/main" id="{C9DFDA24-641E-EE4B-358C-AAB869393E1C}"/>
              </a:ext>
            </a:extLst>
          </p:cNvPr>
          <p:cNvSpPr txBox="1"/>
          <p:nvPr/>
        </p:nvSpPr>
        <p:spPr>
          <a:xfrm>
            <a:off x="2989605" y="2663139"/>
            <a:ext cx="16987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Access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Global Investors</a:t>
            </a:r>
          </a:p>
        </p:txBody>
      </p:sp>
      <p:sp>
        <p:nvSpPr>
          <p:cNvPr id="27" name="TextBox 26">
            <a:extLst>
              <a:ext uri="{FF2B5EF4-FFF2-40B4-BE49-F238E27FC236}">
                <a16:creationId xmlns:a16="http://schemas.microsoft.com/office/drawing/2014/main" id="{7559C708-F503-CE2F-887E-CEC184B4E856}"/>
              </a:ext>
            </a:extLst>
          </p:cNvPr>
          <p:cNvSpPr txBox="1"/>
          <p:nvPr/>
        </p:nvSpPr>
        <p:spPr>
          <a:xfrm>
            <a:off x="5146394" y="2694586"/>
            <a:ext cx="21108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Regulatory Alignment</a:t>
            </a:r>
          </a:p>
        </p:txBody>
      </p:sp>
      <p:sp>
        <p:nvSpPr>
          <p:cNvPr id="28" name="TextBox 27">
            <a:extLst>
              <a:ext uri="{FF2B5EF4-FFF2-40B4-BE49-F238E27FC236}">
                <a16:creationId xmlns:a16="http://schemas.microsoft.com/office/drawing/2014/main" id="{199A6C8C-4026-273E-D267-6FBA10947D3B}"/>
              </a:ext>
            </a:extLst>
          </p:cNvPr>
          <p:cNvSpPr txBox="1"/>
          <p:nvPr/>
        </p:nvSpPr>
        <p:spPr>
          <a:xfrm>
            <a:off x="7892228" y="2766225"/>
            <a:ext cx="131016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Cost Benefit</a:t>
            </a:r>
          </a:p>
        </p:txBody>
      </p:sp>
      <p:sp>
        <p:nvSpPr>
          <p:cNvPr id="29" name="TextBox 28">
            <a:extLst>
              <a:ext uri="{FF2B5EF4-FFF2-40B4-BE49-F238E27FC236}">
                <a16:creationId xmlns:a16="http://schemas.microsoft.com/office/drawing/2014/main" id="{F0F6DDCB-BB24-D098-92E0-4C7AE3D8E38B}"/>
              </a:ext>
            </a:extLst>
          </p:cNvPr>
          <p:cNvSpPr txBox="1"/>
          <p:nvPr/>
        </p:nvSpPr>
        <p:spPr>
          <a:xfrm>
            <a:off x="10027391" y="2742885"/>
            <a:ext cx="16746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rPr>
              <a:t>Better Valuation</a:t>
            </a:r>
          </a:p>
        </p:txBody>
      </p:sp>
      <p:sp>
        <p:nvSpPr>
          <p:cNvPr id="30" name="TextBox 29">
            <a:extLst>
              <a:ext uri="{FF2B5EF4-FFF2-40B4-BE49-F238E27FC236}">
                <a16:creationId xmlns:a16="http://schemas.microsoft.com/office/drawing/2014/main" id="{E1A5D819-41F3-810D-AE68-BA725DB92BC8}"/>
              </a:ext>
            </a:extLst>
          </p:cNvPr>
          <p:cNvSpPr txBox="1"/>
          <p:nvPr/>
        </p:nvSpPr>
        <p:spPr>
          <a:xfrm>
            <a:off x="362567" y="3378309"/>
            <a:ext cx="2199438" cy="116955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Option to raise fund in multiple currencies which will enable the issuers to undertake global scale projects.</a:t>
            </a:r>
          </a:p>
        </p:txBody>
      </p:sp>
      <p:sp>
        <p:nvSpPr>
          <p:cNvPr id="31" name="TextBox 30">
            <a:extLst>
              <a:ext uri="{FF2B5EF4-FFF2-40B4-BE49-F238E27FC236}">
                <a16:creationId xmlns:a16="http://schemas.microsoft.com/office/drawing/2014/main" id="{95213FB4-24AE-A113-9FA9-3839583C94A4}"/>
              </a:ext>
            </a:extLst>
          </p:cNvPr>
          <p:cNvSpPr txBox="1"/>
          <p:nvPr/>
        </p:nvSpPr>
        <p:spPr>
          <a:xfrm>
            <a:off x="2668020" y="3397999"/>
            <a:ext cx="2199438" cy="160043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Investors from diverse geographical regions, including global financial institutions, sovereign wealth funds, NRIs etc.</a:t>
            </a:r>
          </a:p>
        </p:txBody>
      </p:sp>
      <p:sp>
        <p:nvSpPr>
          <p:cNvPr id="32" name="TextBox 31">
            <a:extLst>
              <a:ext uri="{FF2B5EF4-FFF2-40B4-BE49-F238E27FC236}">
                <a16:creationId xmlns:a16="http://schemas.microsoft.com/office/drawing/2014/main" id="{076EEABF-3CFE-365E-1018-FBF3E6FC1696}"/>
              </a:ext>
            </a:extLst>
          </p:cNvPr>
          <p:cNvSpPr txBox="1"/>
          <p:nvPr/>
        </p:nvSpPr>
        <p:spPr>
          <a:xfrm>
            <a:off x="5011365" y="3389370"/>
            <a:ext cx="2260940" cy="224676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Regulatory framework which aligns with global practices enhance the confidence of global investors in the transparency and governance.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33" name="TextBox 32">
            <a:extLst>
              <a:ext uri="{FF2B5EF4-FFF2-40B4-BE49-F238E27FC236}">
                <a16:creationId xmlns:a16="http://schemas.microsoft.com/office/drawing/2014/main" id="{46E2419C-8AFC-D19D-F2B5-EF789D6427A6}"/>
              </a:ext>
            </a:extLst>
          </p:cNvPr>
          <p:cNvSpPr txBox="1"/>
          <p:nvPr/>
        </p:nvSpPr>
        <p:spPr>
          <a:xfrm>
            <a:off x="7372894" y="3395150"/>
            <a:ext cx="2199438" cy="181588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Cost of listing in IFSC exchanges will be lower than international exchanges.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34" name="TextBox 33">
            <a:extLst>
              <a:ext uri="{FF2B5EF4-FFF2-40B4-BE49-F238E27FC236}">
                <a16:creationId xmlns:a16="http://schemas.microsoft.com/office/drawing/2014/main" id="{5F4B0300-3186-B0C7-A122-25EFE1A4716F}"/>
              </a:ext>
            </a:extLst>
          </p:cNvPr>
          <p:cNvSpPr txBox="1"/>
          <p:nvPr/>
        </p:nvSpPr>
        <p:spPr>
          <a:xfrm>
            <a:off x="9719654" y="3406838"/>
            <a:ext cx="2199438" cy="181588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Enable issuers to access specialized industry specific investor classes, such as high-tech investors to obtain more accurate valuation.</a:t>
            </a:r>
          </a:p>
        </p:txBody>
      </p:sp>
      <p:sp>
        <p:nvSpPr>
          <p:cNvPr id="38" name="Oval 37">
            <a:extLst>
              <a:ext uri="{FF2B5EF4-FFF2-40B4-BE49-F238E27FC236}">
                <a16:creationId xmlns:a16="http://schemas.microsoft.com/office/drawing/2014/main" id="{3E27DB0A-2231-9E31-647C-2BB95F08424C}"/>
              </a:ext>
            </a:extLst>
          </p:cNvPr>
          <p:cNvSpPr/>
          <p:nvPr/>
        </p:nvSpPr>
        <p:spPr>
          <a:xfrm>
            <a:off x="912321" y="1205648"/>
            <a:ext cx="1073426" cy="1116867"/>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Arc 56">
            <a:extLst>
              <a:ext uri="{FF2B5EF4-FFF2-40B4-BE49-F238E27FC236}">
                <a16:creationId xmlns:a16="http://schemas.microsoft.com/office/drawing/2014/main" id="{596FEBFE-B03F-C241-23DA-DCF36944379F}"/>
              </a:ext>
            </a:extLst>
          </p:cNvPr>
          <p:cNvSpPr/>
          <p:nvPr/>
        </p:nvSpPr>
        <p:spPr>
          <a:xfrm>
            <a:off x="1069587" y="1046920"/>
            <a:ext cx="1149457" cy="1444095"/>
          </a:xfrm>
          <a:prstGeom prst="arc">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C6FBD508-5341-E089-F504-2254B0311D6D}"/>
              </a:ext>
            </a:extLst>
          </p:cNvPr>
          <p:cNvCxnSpPr>
            <a:stCxn id="57" idx="2"/>
            <a:endCxn id="45" idx="2"/>
          </p:cNvCxnSpPr>
          <p:nvPr/>
        </p:nvCxnSpPr>
        <p:spPr>
          <a:xfrm>
            <a:off x="2219044" y="1768968"/>
            <a:ext cx="1079375" cy="35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D38957EE-9843-4EAF-082C-A8B0C3FC75B6}"/>
              </a:ext>
            </a:extLst>
          </p:cNvPr>
          <p:cNvSpPr/>
          <p:nvPr/>
        </p:nvSpPr>
        <p:spPr>
          <a:xfrm>
            <a:off x="2143469" y="1660534"/>
            <a:ext cx="139849" cy="177743"/>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820373B8-019D-EC1A-DF2B-62F61F9A2FA2}"/>
              </a:ext>
            </a:extLst>
          </p:cNvPr>
          <p:cNvSpPr/>
          <p:nvPr/>
        </p:nvSpPr>
        <p:spPr>
          <a:xfrm>
            <a:off x="3298419" y="1214069"/>
            <a:ext cx="1073426" cy="1116867"/>
          </a:xfrm>
          <a:prstGeom prst="ellipse">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c 60">
            <a:extLst>
              <a:ext uri="{FF2B5EF4-FFF2-40B4-BE49-F238E27FC236}">
                <a16:creationId xmlns:a16="http://schemas.microsoft.com/office/drawing/2014/main" id="{ED731A9A-8C5D-5EBF-A260-192CE26FE401}"/>
              </a:ext>
            </a:extLst>
          </p:cNvPr>
          <p:cNvSpPr/>
          <p:nvPr/>
        </p:nvSpPr>
        <p:spPr>
          <a:xfrm>
            <a:off x="3410327" y="1053303"/>
            <a:ext cx="1149457" cy="1444095"/>
          </a:xfrm>
          <a:prstGeom prst="arc">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2" name="Straight Connector 61">
            <a:extLst>
              <a:ext uri="{FF2B5EF4-FFF2-40B4-BE49-F238E27FC236}">
                <a16:creationId xmlns:a16="http://schemas.microsoft.com/office/drawing/2014/main" id="{1B16E9B5-7D70-EAC6-A235-8D30D664B784}"/>
              </a:ext>
            </a:extLst>
          </p:cNvPr>
          <p:cNvCxnSpPr>
            <a:stCxn id="61" idx="2"/>
          </p:cNvCxnSpPr>
          <p:nvPr/>
        </p:nvCxnSpPr>
        <p:spPr>
          <a:xfrm>
            <a:off x="4559784" y="1775351"/>
            <a:ext cx="1079375" cy="35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C6865757-2A61-1105-9C40-73E21807C01E}"/>
              </a:ext>
            </a:extLst>
          </p:cNvPr>
          <p:cNvSpPr/>
          <p:nvPr/>
        </p:nvSpPr>
        <p:spPr>
          <a:xfrm>
            <a:off x="4484209" y="1666917"/>
            <a:ext cx="139849" cy="177743"/>
          </a:xfrm>
          <a:prstGeom prst="ellips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id="{38B2C543-2ED2-A1A4-4E93-8021C7566C46}"/>
              </a:ext>
            </a:extLst>
          </p:cNvPr>
          <p:cNvSpPr/>
          <p:nvPr/>
        </p:nvSpPr>
        <p:spPr>
          <a:xfrm>
            <a:off x="5790400" y="1064338"/>
            <a:ext cx="1149457" cy="1444095"/>
          </a:xfrm>
          <a:prstGeom prst="arc">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49AFF908-2776-BFC5-D632-D015C84DB07D}"/>
              </a:ext>
            </a:extLst>
          </p:cNvPr>
          <p:cNvCxnSpPr>
            <a:stCxn id="64" idx="2"/>
          </p:cNvCxnSpPr>
          <p:nvPr/>
        </p:nvCxnSpPr>
        <p:spPr>
          <a:xfrm>
            <a:off x="6939857" y="1786386"/>
            <a:ext cx="1079375" cy="35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B23A8E6F-38B5-E796-90BA-2F216B5B789F}"/>
              </a:ext>
            </a:extLst>
          </p:cNvPr>
          <p:cNvSpPr/>
          <p:nvPr/>
        </p:nvSpPr>
        <p:spPr>
          <a:xfrm>
            <a:off x="6864282" y="1677952"/>
            <a:ext cx="139849" cy="177743"/>
          </a:xfrm>
          <a:prstGeom prst="ellipse">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Arc 66">
            <a:extLst>
              <a:ext uri="{FF2B5EF4-FFF2-40B4-BE49-F238E27FC236}">
                <a16:creationId xmlns:a16="http://schemas.microsoft.com/office/drawing/2014/main" id="{69C94874-4648-C2B6-B6E9-9AC85BE97706}"/>
              </a:ext>
            </a:extLst>
          </p:cNvPr>
          <p:cNvSpPr/>
          <p:nvPr/>
        </p:nvSpPr>
        <p:spPr>
          <a:xfrm>
            <a:off x="8101996" y="1098296"/>
            <a:ext cx="1149457" cy="1444095"/>
          </a:xfrm>
          <a:prstGeom prst="arc">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18202857-DE02-5013-37F3-C4C22E48DF2C}"/>
              </a:ext>
            </a:extLst>
          </p:cNvPr>
          <p:cNvCxnSpPr>
            <a:stCxn id="67" idx="2"/>
          </p:cNvCxnSpPr>
          <p:nvPr/>
        </p:nvCxnSpPr>
        <p:spPr>
          <a:xfrm>
            <a:off x="9251453" y="1820344"/>
            <a:ext cx="1079375" cy="35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94D9C0FB-6861-5606-7C58-4F0A9D60A86C}"/>
              </a:ext>
            </a:extLst>
          </p:cNvPr>
          <p:cNvSpPr/>
          <p:nvPr/>
        </p:nvSpPr>
        <p:spPr>
          <a:xfrm>
            <a:off x="9175878" y="1711910"/>
            <a:ext cx="139849" cy="177743"/>
          </a:xfrm>
          <a:prstGeom prst="ellipse">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5C292A54-A25A-981A-2C1F-406D71894E7E}"/>
              </a:ext>
            </a:extLst>
          </p:cNvPr>
          <p:cNvSpPr/>
          <p:nvPr/>
        </p:nvSpPr>
        <p:spPr>
          <a:xfrm>
            <a:off x="10321753" y="1208620"/>
            <a:ext cx="1073426" cy="1116867"/>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2013D33D-F172-0881-07BF-1C60BF70A8AF}"/>
              </a:ext>
            </a:extLst>
          </p:cNvPr>
          <p:cNvSpPr/>
          <p:nvPr/>
        </p:nvSpPr>
        <p:spPr>
          <a:xfrm>
            <a:off x="7993530" y="1214069"/>
            <a:ext cx="1073426" cy="1116867"/>
          </a:xfrm>
          <a:prstGeom prst="ellipse">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3AD2D5D9-2E9A-276F-DFA6-83FE063907F5}"/>
              </a:ext>
            </a:extLst>
          </p:cNvPr>
          <p:cNvSpPr/>
          <p:nvPr/>
        </p:nvSpPr>
        <p:spPr>
          <a:xfrm>
            <a:off x="5692196" y="1205648"/>
            <a:ext cx="1073426" cy="1116867"/>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2C0A536-89EC-48CC-3BCC-761F923C6912}"/>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40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9EF91-D05E-17D8-B3BC-E9161EAE3C6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45255B5-3C78-C542-7545-44D5FE8F4B52}"/>
              </a:ext>
            </a:extLst>
          </p:cNvPr>
          <p:cNvSpPr txBox="1"/>
          <p:nvPr/>
        </p:nvSpPr>
        <p:spPr>
          <a:xfrm>
            <a:off x="530087" y="2844225"/>
            <a:ext cx="1062824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342A66"/>
                </a:solidFill>
                <a:effectLst/>
                <a:uLnTx/>
                <a:uFillTx/>
                <a:latin typeface="IBM Plex Sans" panose="020B0503050203000203" pitchFamily="34" charset="0"/>
                <a:ea typeface="+mn-ea"/>
                <a:cs typeface="+mn-cs"/>
              </a:rPr>
              <a:t>Debt Listing – </a:t>
            </a:r>
            <a:r>
              <a:rPr lang="en-IN" sz="3200" b="1" dirty="0">
                <a:solidFill>
                  <a:srgbClr val="342A66"/>
                </a:solidFill>
                <a:latin typeface="IBM Plex Sans" panose="020B0503050203000203" pitchFamily="34" charset="0"/>
              </a:rPr>
              <a:t>IFSC</a:t>
            </a:r>
            <a:endParaRPr kumimoji="0" lang="en-IN" sz="3200" b="1" i="0" u="none" strike="noStrike" kern="1200" cap="none" spc="0" normalizeH="0" baseline="0" noProof="0" dirty="0">
              <a:ln>
                <a:noFill/>
              </a:ln>
              <a:solidFill>
                <a:srgbClr val="342A66"/>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130557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9EF91-D05E-17D8-B3BC-E9161EAE3C6F}"/>
              </a:ext>
            </a:extLst>
          </p:cNvPr>
          <p:cNvSpPr>
            <a:spLocks noGrp="1"/>
          </p:cNvSpPr>
          <p:nvPr>
            <p:ph type="sldNum" sz="quarter" idx="10"/>
          </p:nvPr>
        </p:nvSpPr>
        <p:spPr/>
        <p:txBody>
          <a:bodyPr/>
          <a:lstStyle/>
          <a:p>
            <a:fld id="{4F0DFB84-FD47-4CF3-87EF-FADFACF0B2F8}" type="slidenum">
              <a:rPr lang="en-IN" smtClean="0"/>
              <a:t>17</a:t>
            </a:fld>
            <a:endParaRPr lang="en-IN" dirty="0"/>
          </a:p>
        </p:txBody>
      </p:sp>
      <p:sp>
        <p:nvSpPr>
          <p:cNvPr id="4" name="TextBox 3">
            <a:extLst>
              <a:ext uri="{FF2B5EF4-FFF2-40B4-BE49-F238E27FC236}">
                <a16:creationId xmlns:a16="http://schemas.microsoft.com/office/drawing/2014/main" id="{CBB71EC5-F5CD-C39B-602D-E3850606C754}"/>
              </a:ext>
            </a:extLst>
          </p:cNvPr>
          <p:cNvSpPr txBox="1"/>
          <p:nvPr/>
        </p:nvSpPr>
        <p:spPr>
          <a:xfrm>
            <a:off x="397647" y="77246"/>
            <a:ext cx="11483616" cy="584775"/>
          </a:xfrm>
          <a:prstGeom prst="rect">
            <a:avLst/>
          </a:prstGeom>
          <a:noFill/>
        </p:spPr>
        <p:txBody>
          <a:bodyPr wrap="square">
            <a:spAutoFit/>
          </a:bodyPr>
          <a:lstStyle/>
          <a:p>
            <a:r>
              <a:rPr lang="en-US" sz="3200" b="1" dirty="0">
                <a:solidFill>
                  <a:srgbClr val="342A66"/>
                </a:solidFill>
                <a:latin typeface="IBM Plex Sans" panose="020B0503050203000203" pitchFamily="34" charset="0"/>
              </a:rPr>
              <a:t>Debt Securities Market</a:t>
            </a:r>
            <a:endParaRPr lang="en-IN" b="1" dirty="0">
              <a:solidFill>
                <a:srgbClr val="342A66"/>
              </a:solidFill>
            </a:endParaRPr>
          </a:p>
        </p:txBody>
      </p:sp>
      <p:sp>
        <p:nvSpPr>
          <p:cNvPr id="2" name="TextBox 1">
            <a:extLst>
              <a:ext uri="{FF2B5EF4-FFF2-40B4-BE49-F238E27FC236}">
                <a16:creationId xmlns:a16="http://schemas.microsoft.com/office/drawing/2014/main" id="{45964D52-2A45-A9E4-E5E4-D734DC53CC99}"/>
              </a:ext>
            </a:extLst>
          </p:cNvPr>
          <p:cNvSpPr txBox="1"/>
          <p:nvPr/>
        </p:nvSpPr>
        <p:spPr>
          <a:xfrm>
            <a:off x="1683126" y="5815227"/>
            <a:ext cx="876502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Established ~USD </a:t>
            </a:r>
            <a:r>
              <a:rPr lang="en-US" sz="2400" b="1" dirty="0">
                <a:solidFill>
                  <a:prstClr val="black"/>
                </a:solidFill>
                <a:latin typeface="Calibri" panose="020F0502020204030204"/>
              </a:rPr>
              <a:t>50</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.8 Billion+ MTN Programme on NSE IX Platform</a:t>
            </a:r>
            <a:endPar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 name="Picture 2" descr="File:Aavas Financiers Logo.svg - Wikimedia Commons">
            <a:extLst>
              <a:ext uri="{FF2B5EF4-FFF2-40B4-BE49-F238E27FC236}">
                <a16:creationId xmlns:a16="http://schemas.microsoft.com/office/drawing/2014/main" id="{0232976A-6A64-D000-9FE6-A950AF08FC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627" y="4870864"/>
            <a:ext cx="1212891" cy="4011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705E32BF-78F6-AC7B-8F6D-F9EAF4F0A8C4}"/>
              </a:ext>
            </a:extLst>
          </p:cNvPr>
          <p:cNvPicPr>
            <a:picLocks noChangeAspect="1"/>
          </p:cNvPicPr>
          <p:nvPr/>
        </p:nvPicPr>
        <p:blipFill>
          <a:blip r:embed="rId3"/>
          <a:stretch>
            <a:fillRect/>
          </a:stretch>
        </p:blipFill>
        <p:spPr>
          <a:xfrm>
            <a:off x="11134028" y="4920646"/>
            <a:ext cx="983105" cy="395838"/>
          </a:xfrm>
          <a:prstGeom prst="rect">
            <a:avLst/>
          </a:prstGeom>
        </p:spPr>
      </p:pic>
      <p:pic>
        <p:nvPicPr>
          <p:cNvPr id="36" name="Picture 35">
            <a:extLst>
              <a:ext uri="{FF2B5EF4-FFF2-40B4-BE49-F238E27FC236}">
                <a16:creationId xmlns:a16="http://schemas.microsoft.com/office/drawing/2014/main" id="{F2222471-2C4E-8234-EDAD-5EB04B1B4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4717" y="3822389"/>
            <a:ext cx="760564" cy="506726"/>
          </a:xfrm>
          <a:prstGeom prst="rect">
            <a:avLst/>
          </a:prstGeom>
        </p:spPr>
      </p:pic>
      <p:pic>
        <p:nvPicPr>
          <p:cNvPr id="37" name="Picture 36" descr="A picture containing text, font, logo, graphics&#10;&#10;Description automatically generated">
            <a:extLst>
              <a:ext uri="{FF2B5EF4-FFF2-40B4-BE49-F238E27FC236}">
                <a16:creationId xmlns:a16="http://schemas.microsoft.com/office/drawing/2014/main" id="{AE69CC73-066B-EBAB-A1D8-2AB32D3D5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574" y="3663644"/>
            <a:ext cx="1578799" cy="884128"/>
          </a:xfrm>
          <a:prstGeom prst="rect">
            <a:avLst/>
          </a:prstGeom>
        </p:spPr>
      </p:pic>
      <p:pic>
        <p:nvPicPr>
          <p:cNvPr id="38" name="Picture 37" descr="A picture containing game&#10;&#10;Description automatically generated">
            <a:extLst>
              <a:ext uri="{FF2B5EF4-FFF2-40B4-BE49-F238E27FC236}">
                <a16:creationId xmlns:a16="http://schemas.microsoft.com/office/drawing/2014/main" id="{55F360E7-C96B-55C5-87C2-4CD6C67C7F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446" y="3830727"/>
            <a:ext cx="729074" cy="606175"/>
          </a:xfrm>
          <a:prstGeom prst="rect">
            <a:avLst/>
          </a:prstGeom>
        </p:spPr>
      </p:pic>
      <p:pic>
        <p:nvPicPr>
          <p:cNvPr id="39" name="Picture 38" descr="A close up of a logo&#10;&#10;Description automatically generated">
            <a:extLst>
              <a:ext uri="{FF2B5EF4-FFF2-40B4-BE49-F238E27FC236}">
                <a16:creationId xmlns:a16="http://schemas.microsoft.com/office/drawing/2014/main" id="{35FD8278-89DF-AA5C-AEDE-EE3AD01AA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0707" y="2921165"/>
            <a:ext cx="969420" cy="444532"/>
          </a:xfrm>
          <a:prstGeom prst="rect">
            <a:avLst/>
          </a:prstGeom>
        </p:spPr>
      </p:pic>
      <p:pic>
        <p:nvPicPr>
          <p:cNvPr id="40" name="Picture 39" descr="Logo, company name&#10;&#10;Description automatically generated with medium confidence">
            <a:extLst>
              <a:ext uri="{FF2B5EF4-FFF2-40B4-BE49-F238E27FC236}">
                <a16:creationId xmlns:a16="http://schemas.microsoft.com/office/drawing/2014/main" id="{E4A00B12-FCBB-3288-4B2E-163E2E8E46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2789" y="2512989"/>
            <a:ext cx="1212891" cy="1342916"/>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B6A9100D-5E2E-F4E3-C4A5-0DE3A409C0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4297" y="2976253"/>
            <a:ext cx="901148" cy="448895"/>
          </a:xfrm>
          <a:prstGeom prst="rect">
            <a:avLst/>
          </a:prstGeom>
        </p:spPr>
      </p:pic>
      <p:pic>
        <p:nvPicPr>
          <p:cNvPr id="42" name="Graphic 41">
            <a:extLst>
              <a:ext uri="{FF2B5EF4-FFF2-40B4-BE49-F238E27FC236}">
                <a16:creationId xmlns:a16="http://schemas.microsoft.com/office/drawing/2014/main" id="{25A5CFE8-4CC1-55EC-35B5-0A89DA0E40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48265" y="2330965"/>
            <a:ext cx="1568868" cy="362162"/>
          </a:xfrm>
          <a:prstGeom prst="rect">
            <a:avLst/>
          </a:prstGeom>
        </p:spPr>
      </p:pic>
      <p:pic>
        <p:nvPicPr>
          <p:cNvPr id="43" name="Picture 42">
            <a:extLst>
              <a:ext uri="{FF2B5EF4-FFF2-40B4-BE49-F238E27FC236}">
                <a16:creationId xmlns:a16="http://schemas.microsoft.com/office/drawing/2014/main" id="{7167294D-7E48-8B10-6B47-62A4273463EE}"/>
              </a:ext>
            </a:extLst>
          </p:cNvPr>
          <p:cNvPicPr>
            <a:picLocks noChangeAspect="1"/>
          </p:cNvPicPr>
          <p:nvPr/>
        </p:nvPicPr>
        <p:blipFill>
          <a:blip r:embed="rId12"/>
          <a:stretch>
            <a:fillRect/>
          </a:stretch>
        </p:blipFill>
        <p:spPr>
          <a:xfrm>
            <a:off x="7726799" y="2390699"/>
            <a:ext cx="1892369" cy="358552"/>
          </a:xfrm>
          <a:prstGeom prst="rect">
            <a:avLst/>
          </a:prstGeom>
        </p:spPr>
      </p:pic>
      <p:pic>
        <p:nvPicPr>
          <p:cNvPr id="44" name="Picture 43">
            <a:extLst>
              <a:ext uri="{FF2B5EF4-FFF2-40B4-BE49-F238E27FC236}">
                <a16:creationId xmlns:a16="http://schemas.microsoft.com/office/drawing/2014/main" id="{CF2EE7B3-07DF-3A42-9A2B-7A364B6DDC2B}"/>
              </a:ext>
            </a:extLst>
          </p:cNvPr>
          <p:cNvPicPr>
            <a:picLocks noChangeAspect="1"/>
          </p:cNvPicPr>
          <p:nvPr/>
        </p:nvPicPr>
        <p:blipFill>
          <a:blip r:embed="rId13"/>
          <a:stretch>
            <a:fillRect/>
          </a:stretch>
        </p:blipFill>
        <p:spPr>
          <a:xfrm>
            <a:off x="9875474" y="1871872"/>
            <a:ext cx="600522" cy="665007"/>
          </a:xfrm>
          <a:prstGeom prst="rect">
            <a:avLst/>
          </a:prstGeom>
        </p:spPr>
      </p:pic>
      <p:pic>
        <p:nvPicPr>
          <p:cNvPr id="45" name="Picture 44">
            <a:extLst>
              <a:ext uri="{FF2B5EF4-FFF2-40B4-BE49-F238E27FC236}">
                <a16:creationId xmlns:a16="http://schemas.microsoft.com/office/drawing/2014/main" id="{D3BCE51D-E954-2CA3-35A0-A508FA253814}"/>
              </a:ext>
            </a:extLst>
          </p:cNvPr>
          <p:cNvPicPr>
            <a:picLocks noChangeAspect="1"/>
          </p:cNvPicPr>
          <p:nvPr/>
        </p:nvPicPr>
        <p:blipFill>
          <a:blip r:embed="rId14"/>
          <a:stretch>
            <a:fillRect/>
          </a:stretch>
        </p:blipFill>
        <p:spPr>
          <a:xfrm>
            <a:off x="10615624" y="1472407"/>
            <a:ext cx="1354786" cy="662965"/>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234C0753-159C-5301-193D-1FDA6318B7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1524" y="1523944"/>
            <a:ext cx="1088842" cy="499294"/>
          </a:xfrm>
          <a:prstGeom prst="rect">
            <a:avLst/>
          </a:prstGeom>
        </p:spPr>
      </p:pic>
      <p:sp>
        <p:nvSpPr>
          <p:cNvPr id="47" name="Rectangle 46">
            <a:extLst>
              <a:ext uri="{FF2B5EF4-FFF2-40B4-BE49-F238E27FC236}">
                <a16:creationId xmlns:a16="http://schemas.microsoft.com/office/drawing/2014/main" id="{F7EA3001-49F4-28B8-0327-14071EA87764}"/>
              </a:ext>
            </a:extLst>
          </p:cNvPr>
          <p:cNvSpPr/>
          <p:nvPr/>
        </p:nvSpPr>
        <p:spPr>
          <a:xfrm>
            <a:off x="9191456" y="879520"/>
            <a:ext cx="18634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Issuers on DSM</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4A49EE27-BBB6-17EF-3AF6-CA8D8440C968}"/>
              </a:ext>
            </a:extLst>
          </p:cNvPr>
          <p:cNvGrpSpPr/>
          <p:nvPr/>
        </p:nvGrpSpPr>
        <p:grpSpPr>
          <a:xfrm>
            <a:off x="-234899" y="894670"/>
            <a:ext cx="7260476" cy="4934942"/>
            <a:chOff x="-179369" y="513611"/>
            <a:chExt cx="7260476" cy="4934942"/>
          </a:xfrm>
        </p:grpSpPr>
        <p:grpSp>
          <p:nvGrpSpPr>
            <p:cNvPr id="49" name="Group 48">
              <a:extLst>
                <a:ext uri="{FF2B5EF4-FFF2-40B4-BE49-F238E27FC236}">
                  <a16:creationId xmlns:a16="http://schemas.microsoft.com/office/drawing/2014/main" id="{582C02CB-1A0E-B8CB-EF63-97AADC3671AA}"/>
                </a:ext>
              </a:extLst>
            </p:cNvPr>
            <p:cNvGrpSpPr/>
            <p:nvPr/>
          </p:nvGrpSpPr>
          <p:grpSpPr>
            <a:xfrm>
              <a:off x="-179369" y="1422919"/>
              <a:ext cx="7260476" cy="4025634"/>
              <a:chOff x="366894" y="1456722"/>
              <a:chExt cx="9484256" cy="4770690"/>
            </a:xfrm>
          </p:grpSpPr>
          <p:grpSp>
            <p:nvGrpSpPr>
              <p:cNvPr id="51" name="Group 50">
                <a:extLst>
                  <a:ext uri="{FF2B5EF4-FFF2-40B4-BE49-F238E27FC236}">
                    <a16:creationId xmlns:a16="http://schemas.microsoft.com/office/drawing/2014/main" id="{17CF1336-DFD2-C697-B3D2-F3ACDA92B40C}"/>
                  </a:ext>
                </a:extLst>
              </p:cNvPr>
              <p:cNvGrpSpPr/>
              <p:nvPr/>
            </p:nvGrpSpPr>
            <p:grpSpPr>
              <a:xfrm>
                <a:off x="3583495" y="1456722"/>
                <a:ext cx="4009533" cy="3872463"/>
                <a:chOff x="3050251" y="1073218"/>
                <a:chExt cx="5452854" cy="5282677"/>
              </a:xfrm>
            </p:grpSpPr>
            <p:sp>
              <p:nvSpPr>
                <p:cNvPr id="67" name="Freeform: Shape 66">
                  <a:extLst>
                    <a:ext uri="{FF2B5EF4-FFF2-40B4-BE49-F238E27FC236}">
                      <a16:creationId xmlns:a16="http://schemas.microsoft.com/office/drawing/2014/main" id="{D8798629-3623-D503-1DC7-174B51AA0977}"/>
                    </a:ext>
                  </a:extLst>
                </p:cNvPr>
                <p:cNvSpPr/>
                <p:nvPr/>
              </p:nvSpPr>
              <p:spPr>
                <a:xfrm>
                  <a:off x="4634171" y="1073218"/>
                  <a:ext cx="2120847" cy="2356855"/>
                </a:xfrm>
                <a:custGeom>
                  <a:avLst/>
                  <a:gdLst>
                    <a:gd name="connsiteX0" fmla="*/ 1130242 w 2018876"/>
                    <a:gd name="connsiteY0" fmla="*/ 0 h 2129836"/>
                    <a:gd name="connsiteX1" fmla="*/ 1941816 w 2018876"/>
                    <a:gd name="connsiteY1" fmla="*/ 120621 h 2129836"/>
                    <a:gd name="connsiteX2" fmla="*/ 2018876 w 2018876"/>
                    <a:gd name="connsiteY2" fmla="*/ 148348 h 2129836"/>
                    <a:gd name="connsiteX3" fmla="*/ 1028249 w 2018876"/>
                    <a:gd name="connsiteY3" fmla="*/ 1120630 h 2129836"/>
                    <a:gd name="connsiteX4" fmla="*/ 684911 w 2018876"/>
                    <a:gd name="connsiteY4" fmla="*/ 1456068 h 2129836"/>
                    <a:gd name="connsiteX5" fmla="*/ 686448 w 2018876"/>
                    <a:gd name="connsiteY5" fmla="*/ 1456100 h 2129836"/>
                    <a:gd name="connsiteX6" fmla="*/ 0 w 2018876"/>
                    <a:gd name="connsiteY6" fmla="*/ 2129836 h 2129836"/>
                    <a:gd name="connsiteX7" fmla="*/ 0 w 2018876"/>
                    <a:gd name="connsiteY7" fmla="*/ 1495661 h 2129836"/>
                    <a:gd name="connsiteX8" fmla="*/ 28867 w 2018876"/>
                    <a:gd name="connsiteY8" fmla="*/ 229337 h 2129836"/>
                    <a:gd name="connsiteX9" fmla="*/ 67923 w 2018876"/>
                    <a:gd name="connsiteY9" fmla="*/ 210841 h 2129836"/>
                    <a:gd name="connsiteX10" fmla="*/ 1130242 w 2018876"/>
                    <a:gd name="connsiteY10" fmla="*/ 0 h 212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8876" h="2129836">
                      <a:moveTo>
                        <a:pt x="1130242" y="0"/>
                      </a:moveTo>
                      <a:cubicBezTo>
                        <a:pt x="1412858" y="0"/>
                        <a:pt x="1685440" y="42230"/>
                        <a:pt x="1941816" y="120621"/>
                      </a:cubicBezTo>
                      <a:lnTo>
                        <a:pt x="2018876" y="148348"/>
                      </a:lnTo>
                      <a:lnTo>
                        <a:pt x="1028249" y="1120630"/>
                      </a:lnTo>
                      <a:lnTo>
                        <a:pt x="684911" y="1456068"/>
                      </a:lnTo>
                      <a:lnTo>
                        <a:pt x="686448" y="1456100"/>
                      </a:lnTo>
                      <a:lnTo>
                        <a:pt x="0" y="2129836"/>
                      </a:lnTo>
                      <a:lnTo>
                        <a:pt x="0" y="1495661"/>
                      </a:lnTo>
                      <a:lnTo>
                        <a:pt x="28867" y="229337"/>
                      </a:lnTo>
                      <a:lnTo>
                        <a:pt x="67923" y="210841"/>
                      </a:lnTo>
                      <a:cubicBezTo>
                        <a:pt x="394437" y="75075"/>
                        <a:pt x="753421" y="0"/>
                        <a:pt x="1130242"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68" name="Freeform: Shape 67">
                  <a:extLst>
                    <a:ext uri="{FF2B5EF4-FFF2-40B4-BE49-F238E27FC236}">
                      <a16:creationId xmlns:a16="http://schemas.microsoft.com/office/drawing/2014/main" id="{ABA7FA84-8474-A150-9E65-ECE004BF3434}"/>
                    </a:ext>
                  </a:extLst>
                </p:cNvPr>
                <p:cNvSpPr/>
                <p:nvPr/>
              </p:nvSpPr>
              <p:spPr>
                <a:xfrm>
                  <a:off x="3266094" y="1319566"/>
                  <a:ext cx="1401543" cy="2837969"/>
                </a:xfrm>
                <a:custGeom>
                  <a:avLst/>
                  <a:gdLst>
                    <a:gd name="connsiteX0" fmla="*/ 1401543 w 1401543"/>
                    <a:gd name="connsiteY0" fmla="*/ 0 h 2837969"/>
                    <a:gd name="connsiteX1" fmla="*/ 1401543 w 1401543"/>
                    <a:gd name="connsiteY1" fmla="*/ 1252654 h 2837969"/>
                    <a:gd name="connsiteX2" fmla="*/ 1365405 w 1401543"/>
                    <a:gd name="connsiteY2" fmla="*/ 2837969 h 2837969"/>
                    <a:gd name="connsiteX3" fmla="*/ 630964 w 1401543"/>
                    <a:gd name="connsiteY3" fmla="*/ 2089670 h 2837969"/>
                    <a:gd name="connsiteX4" fmla="*/ 0 w 1401543"/>
                    <a:gd name="connsiteY4" fmla="*/ 1441506 h 2837969"/>
                    <a:gd name="connsiteX5" fmla="*/ 17079 w 1401543"/>
                    <a:gd name="connsiteY5" fmla="*/ 1395631 h 2837969"/>
                    <a:gd name="connsiteX6" fmla="*/ 1230897 w 1401543"/>
                    <a:gd name="connsiteY6" fmla="*/ 80813 h 2837969"/>
                    <a:gd name="connsiteX7" fmla="*/ 1401543 w 1401543"/>
                    <a:gd name="connsiteY7" fmla="*/ 0 h 283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1543" h="2837969">
                      <a:moveTo>
                        <a:pt x="1401543" y="0"/>
                      </a:moveTo>
                      <a:lnTo>
                        <a:pt x="1401543" y="1252654"/>
                      </a:lnTo>
                      <a:lnTo>
                        <a:pt x="1365405" y="2837969"/>
                      </a:lnTo>
                      <a:lnTo>
                        <a:pt x="630964" y="2089670"/>
                      </a:lnTo>
                      <a:lnTo>
                        <a:pt x="0" y="1441506"/>
                      </a:lnTo>
                      <a:lnTo>
                        <a:pt x="17079" y="1395631"/>
                      </a:lnTo>
                      <a:cubicBezTo>
                        <a:pt x="258761" y="833905"/>
                        <a:pt x="689508" y="369934"/>
                        <a:pt x="1230897" y="80813"/>
                      </a:cubicBezTo>
                      <a:lnTo>
                        <a:pt x="1401543"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69" name="Freeform: Shape 68">
                  <a:extLst>
                    <a:ext uri="{FF2B5EF4-FFF2-40B4-BE49-F238E27FC236}">
                      <a16:creationId xmlns:a16="http://schemas.microsoft.com/office/drawing/2014/main" id="{974DA7AC-1BA0-A911-29F3-06A5C31DD92C}"/>
                    </a:ext>
                  </a:extLst>
                </p:cNvPr>
                <p:cNvSpPr/>
                <p:nvPr/>
              </p:nvSpPr>
              <p:spPr>
                <a:xfrm>
                  <a:off x="6227492" y="2510774"/>
                  <a:ext cx="2275613" cy="2088022"/>
                </a:xfrm>
                <a:custGeom>
                  <a:avLst/>
                  <a:gdLst>
                    <a:gd name="connsiteX0" fmla="*/ 0 w 2262553"/>
                    <a:gd name="connsiteY0" fmla="*/ 0 h 2087840"/>
                    <a:gd name="connsiteX1" fmla="*/ 13861 w 2262553"/>
                    <a:gd name="connsiteY1" fmla="*/ 0 h 2087840"/>
                    <a:gd name="connsiteX2" fmla="*/ 1988444 w 2262553"/>
                    <a:gd name="connsiteY2" fmla="*/ 41438 h 2087840"/>
                    <a:gd name="connsiteX3" fmla="*/ 2048081 w 2262553"/>
                    <a:gd name="connsiteY3" fmla="*/ 163141 h 2087840"/>
                    <a:gd name="connsiteX4" fmla="*/ 2262553 w 2262553"/>
                    <a:gd name="connsiteY4" fmla="*/ 1207475 h 2087840"/>
                    <a:gd name="connsiteX5" fmla="*/ 2139855 w 2262553"/>
                    <a:gd name="connsiteY5" fmla="*/ 2005309 h 2087840"/>
                    <a:gd name="connsiteX6" fmla="*/ 2109128 w 2262553"/>
                    <a:gd name="connsiteY6" fmla="*/ 2087840 h 2087840"/>
                    <a:gd name="connsiteX7" fmla="*/ 1230022 w 2262553"/>
                    <a:gd name="connsiteY7" fmla="*/ 1238946 h 2087840"/>
                    <a:gd name="connsiteX8" fmla="*/ 0 w 2262553"/>
                    <a:gd name="connsiteY8" fmla="*/ 0 h 208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2553" h="2087840">
                      <a:moveTo>
                        <a:pt x="0" y="0"/>
                      </a:moveTo>
                      <a:lnTo>
                        <a:pt x="13861" y="0"/>
                      </a:lnTo>
                      <a:lnTo>
                        <a:pt x="1988444" y="41438"/>
                      </a:lnTo>
                      <a:lnTo>
                        <a:pt x="2048081" y="163141"/>
                      </a:lnTo>
                      <a:cubicBezTo>
                        <a:pt x="2186185" y="484128"/>
                        <a:pt x="2262553" y="837034"/>
                        <a:pt x="2262553" y="1207475"/>
                      </a:cubicBezTo>
                      <a:cubicBezTo>
                        <a:pt x="2262553" y="1485306"/>
                        <a:pt x="2219596" y="1753274"/>
                        <a:pt x="2139855" y="2005309"/>
                      </a:cubicBezTo>
                      <a:lnTo>
                        <a:pt x="2109128" y="2087840"/>
                      </a:lnTo>
                      <a:lnTo>
                        <a:pt x="1230022" y="1238946"/>
                      </a:lnTo>
                      <a:lnTo>
                        <a:pt x="0" y="0"/>
                      </a:lnTo>
                      <a:close/>
                    </a:path>
                  </a:pathLst>
                </a:cu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0" name="Freeform: Shape 69">
                  <a:extLst>
                    <a:ext uri="{FF2B5EF4-FFF2-40B4-BE49-F238E27FC236}">
                      <a16:creationId xmlns:a16="http://schemas.microsoft.com/office/drawing/2014/main" id="{79ED2321-6F6D-F031-7191-B3A3F91BBA36}"/>
                    </a:ext>
                  </a:extLst>
                </p:cNvPr>
                <p:cNvSpPr/>
                <p:nvPr/>
              </p:nvSpPr>
              <p:spPr>
                <a:xfrm>
                  <a:off x="3077365" y="2725413"/>
                  <a:ext cx="2334919" cy="2081790"/>
                </a:xfrm>
                <a:custGeom>
                  <a:avLst/>
                  <a:gdLst>
                    <a:gd name="connsiteX0" fmla="*/ 193525 w 2236763"/>
                    <a:gd name="connsiteY0" fmla="*/ 0 h 2081790"/>
                    <a:gd name="connsiteX1" fmla="*/ 825919 w 2236763"/>
                    <a:gd name="connsiteY1" fmla="*/ 644325 h 2081790"/>
                    <a:gd name="connsiteX2" fmla="*/ 1560222 w 2236763"/>
                    <a:gd name="connsiteY2" fmla="*/ 1398646 h 2081790"/>
                    <a:gd name="connsiteX3" fmla="*/ 1560360 w 2236763"/>
                    <a:gd name="connsiteY3" fmla="*/ 1392624 h 2081790"/>
                    <a:gd name="connsiteX4" fmla="*/ 2236763 w 2236763"/>
                    <a:gd name="connsiteY4" fmla="*/ 2081790 h 2081790"/>
                    <a:gd name="connsiteX5" fmla="*/ 1596539 w 2236763"/>
                    <a:gd name="connsiteY5" fmla="*/ 2081790 h 2081790"/>
                    <a:gd name="connsiteX6" fmla="*/ 224667 w 2236763"/>
                    <a:gd name="connsiteY6" fmla="*/ 2064735 h 2081790"/>
                    <a:gd name="connsiteX7" fmla="*/ 212034 w 2236763"/>
                    <a:gd name="connsiteY7" fmla="*/ 2038954 h 2081790"/>
                    <a:gd name="connsiteX8" fmla="*/ 11652 w 2236763"/>
                    <a:gd name="connsiteY8" fmla="*/ 1268938 h 2081790"/>
                    <a:gd name="connsiteX9" fmla="*/ 0 w 2236763"/>
                    <a:gd name="connsiteY9" fmla="*/ 1042086 h 2081790"/>
                    <a:gd name="connsiteX10" fmla="*/ 0 w 2236763"/>
                    <a:gd name="connsiteY10" fmla="*/ 947155 h 2081790"/>
                    <a:gd name="connsiteX11" fmla="*/ 11652 w 2236763"/>
                    <a:gd name="connsiteY11" fmla="*/ 720302 h 2081790"/>
                    <a:gd name="connsiteX12" fmla="*/ 120260 w 2236763"/>
                    <a:gd name="connsiteY12" fmla="*/ 196786 h 2081790"/>
                    <a:gd name="connsiteX13" fmla="*/ 193525 w 2236763"/>
                    <a:gd name="connsiteY13" fmla="*/ 0 h 208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6763" h="2081790">
                      <a:moveTo>
                        <a:pt x="193525" y="0"/>
                      </a:moveTo>
                      <a:lnTo>
                        <a:pt x="825919" y="644325"/>
                      </a:lnTo>
                      <a:lnTo>
                        <a:pt x="1560222" y="1398646"/>
                      </a:lnTo>
                      <a:lnTo>
                        <a:pt x="1560360" y="1392624"/>
                      </a:lnTo>
                      <a:lnTo>
                        <a:pt x="2236763" y="2081790"/>
                      </a:lnTo>
                      <a:lnTo>
                        <a:pt x="1596539" y="2081790"/>
                      </a:lnTo>
                      <a:lnTo>
                        <a:pt x="224667" y="2064735"/>
                      </a:lnTo>
                      <a:lnTo>
                        <a:pt x="212034" y="2038954"/>
                      </a:lnTo>
                      <a:cubicBezTo>
                        <a:pt x="108457" y="1798214"/>
                        <a:pt x="39605" y="1539520"/>
                        <a:pt x="11652" y="1268938"/>
                      </a:cubicBezTo>
                      <a:lnTo>
                        <a:pt x="0" y="1042086"/>
                      </a:lnTo>
                      <a:lnTo>
                        <a:pt x="0" y="947155"/>
                      </a:lnTo>
                      <a:lnTo>
                        <a:pt x="11652" y="720302"/>
                      </a:lnTo>
                      <a:cubicBezTo>
                        <a:pt x="30287" y="539914"/>
                        <a:pt x="67100" y="364810"/>
                        <a:pt x="120260" y="196786"/>
                      </a:cubicBezTo>
                      <a:lnTo>
                        <a:pt x="193525"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1" name="Freeform: Shape 70">
                  <a:extLst>
                    <a:ext uri="{FF2B5EF4-FFF2-40B4-BE49-F238E27FC236}">
                      <a16:creationId xmlns:a16="http://schemas.microsoft.com/office/drawing/2014/main" id="{258620B1-A5E4-CA73-43CB-7FCC27B65AF6}"/>
                    </a:ext>
                  </a:extLst>
                </p:cNvPr>
                <p:cNvSpPr/>
                <p:nvPr/>
              </p:nvSpPr>
              <p:spPr>
                <a:xfrm>
                  <a:off x="6916459" y="3164578"/>
                  <a:ext cx="1430112" cy="2936216"/>
                </a:xfrm>
                <a:custGeom>
                  <a:avLst/>
                  <a:gdLst>
                    <a:gd name="connsiteX0" fmla="*/ 0 w 1430112"/>
                    <a:gd name="connsiteY0" fmla="*/ 0 h 2936216"/>
                    <a:gd name="connsiteX1" fmla="*/ 560913 w 1430112"/>
                    <a:gd name="connsiteY1" fmla="*/ 541637 h 2936216"/>
                    <a:gd name="connsiteX2" fmla="*/ 1430112 w 1430112"/>
                    <a:gd name="connsiteY2" fmla="*/ 1417141 h 2936216"/>
                    <a:gd name="connsiteX3" fmla="*/ 1378972 w 1430112"/>
                    <a:gd name="connsiteY3" fmla="*/ 1554500 h 2936216"/>
                    <a:gd name="connsiteX4" fmla="*/ 1127343 w 1430112"/>
                    <a:gd name="connsiteY4" fmla="*/ 2010241 h 2936216"/>
                    <a:gd name="connsiteX5" fmla="*/ 975629 w 1430112"/>
                    <a:gd name="connsiteY5" fmla="*/ 2209692 h 2936216"/>
                    <a:gd name="connsiteX6" fmla="*/ 726403 w 1430112"/>
                    <a:gd name="connsiteY6" fmla="*/ 2467787 h 2936216"/>
                    <a:gd name="connsiteX7" fmla="*/ 600276 w 1430112"/>
                    <a:gd name="connsiteY7" fmla="*/ 2580478 h 2936216"/>
                    <a:gd name="connsiteX8" fmla="*/ 165154 w 1430112"/>
                    <a:gd name="connsiteY8" fmla="*/ 2869318 h 2936216"/>
                    <a:gd name="connsiteX9" fmla="*/ 23891 w 1430112"/>
                    <a:gd name="connsiteY9" fmla="*/ 2936216 h 2936216"/>
                    <a:gd name="connsiteX10" fmla="*/ 12991 w 1430112"/>
                    <a:gd name="connsiteY10" fmla="*/ 1596630 h 2936216"/>
                    <a:gd name="connsiteX11" fmla="*/ 12991 w 1430112"/>
                    <a:gd name="connsiteY11" fmla="*/ 957163 h 2936216"/>
                    <a:gd name="connsiteX12" fmla="*/ 7829 w 1430112"/>
                    <a:gd name="connsiteY12" fmla="*/ 962229 h 2936216"/>
                    <a:gd name="connsiteX13" fmla="*/ 0 w 1430112"/>
                    <a:gd name="connsiteY13" fmla="*/ 0 h 293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0112" h="2936216">
                      <a:moveTo>
                        <a:pt x="0" y="0"/>
                      </a:moveTo>
                      <a:lnTo>
                        <a:pt x="560913" y="541637"/>
                      </a:lnTo>
                      <a:lnTo>
                        <a:pt x="1430112" y="1417141"/>
                      </a:lnTo>
                      <a:lnTo>
                        <a:pt x="1378972" y="1554500"/>
                      </a:lnTo>
                      <a:cubicBezTo>
                        <a:pt x="1309920" y="1714993"/>
                        <a:pt x="1225434" y="1867507"/>
                        <a:pt x="1127343" y="2010241"/>
                      </a:cubicBezTo>
                      <a:lnTo>
                        <a:pt x="975629" y="2209692"/>
                      </a:lnTo>
                      <a:lnTo>
                        <a:pt x="726403" y="2467787"/>
                      </a:lnTo>
                      <a:lnTo>
                        <a:pt x="600276" y="2580478"/>
                      </a:lnTo>
                      <a:cubicBezTo>
                        <a:pt x="465487" y="2689833"/>
                        <a:pt x="319837" y="2786712"/>
                        <a:pt x="165154" y="2869318"/>
                      </a:cubicBezTo>
                      <a:lnTo>
                        <a:pt x="23891" y="2936216"/>
                      </a:lnTo>
                      <a:lnTo>
                        <a:pt x="12991" y="1596630"/>
                      </a:lnTo>
                      <a:lnTo>
                        <a:pt x="12991" y="957163"/>
                      </a:lnTo>
                      <a:lnTo>
                        <a:pt x="7829" y="962229"/>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2" name="Freeform: Shape 71">
                  <a:extLst>
                    <a:ext uri="{FF2B5EF4-FFF2-40B4-BE49-F238E27FC236}">
                      <a16:creationId xmlns:a16="http://schemas.microsoft.com/office/drawing/2014/main" id="{A464ABAD-46E0-C738-ECA8-C9910F3278E3}"/>
                    </a:ext>
                  </a:extLst>
                </p:cNvPr>
                <p:cNvSpPr/>
                <p:nvPr/>
              </p:nvSpPr>
              <p:spPr>
                <a:xfrm>
                  <a:off x="3263820" y="4715709"/>
                  <a:ext cx="3156433" cy="1463327"/>
                </a:xfrm>
                <a:custGeom>
                  <a:avLst/>
                  <a:gdLst>
                    <a:gd name="connsiteX0" fmla="*/ 0 w 2959972"/>
                    <a:gd name="connsiteY0" fmla="*/ 0 h 1423849"/>
                    <a:gd name="connsiteX1" fmla="*/ 1363514 w 2959972"/>
                    <a:gd name="connsiteY1" fmla="*/ 0 h 1423849"/>
                    <a:gd name="connsiteX2" fmla="*/ 2959972 w 2959972"/>
                    <a:gd name="connsiteY2" fmla="*/ 19847 h 1423849"/>
                    <a:gd name="connsiteX3" fmla="*/ 2166779 w 2959972"/>
                    <a:gd name="connsiteY3" fmla="*/ 808160 h 1423849"/>
                    <a:gd name="connsiteX4" fmla="*/ 1539474 w 2959972"/>
                    <a:gd name="connsiteY4" fmla="*/ 1423849 h 1423849"/>
                    <a:gd name="connsiteX5" fmla="*/ 1431396 w 2959972"/>
                    <a:gd name="connsiteY5" fmla="*/ 1384961 h 1423849"/>
                    <a:gd name="connsiteX6" fmla="*/ 967806 w 2959972"/>
                    <a:gd name="connsiteY6" fmla="*/ 1137593 h 1423849"/>
                    <a:gd name="connsiteX7" fmla="*/ 780312 w 2959972"/>
                    <a:gd name="connsiteY7" fmla="*/ 999761 h 1423849"/>
                    <a:gd name="connsiteX8" fmla="*/ 340150 w 2959972"/>
                    <a:gd name="connsiteY8" fmla="*/ 556874 h 1423849"/>
                    <a:gd name="connsiteX9" fmla="*/ 230638 w 2959972"/>
                    <a:gd name="connsiteY9" fmla="*/ 412905 h 1423849"/>
                    <a:gd name="connsiteX10" fmla="*/ 93934 w 2959972"/>
                    <a:gd name="connsiteY10" fmla="*/ 191694 h 1423849"/>
                    <a:gd name="connsiteX11" fmla="*/ 0 w 2959972"/>
                    <a:gd name="connsiteY11" fmla="*/ 0 h 142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9972" h="1423849">
                      <a:moveTo>
                        <a:pt x="0" y="0"/>
                      </a:moveTo>
                      <a:lnTo>
                        <a:pt x="1363514" y="0"/>
                      </a:lnTo>
                      <a:lnTo>
                        <a:pt x="2959972" y="19847"/>
                      </a:lnTo>
                      <a:lnTo>
                        <a:pt x="2166779" y="808160"/>
                      </a:lnTo>
                      <a:lnTo>
                        <a:pt x="1539474" y="1423849"/>
                      </a:lnTo>
                      <a:lnTo>
                        <a:pt x="1431396" y="1384961"/>
                      </a:lnTo>
                      <a:cubicBezTo>
                        <a:pt x="1268139" y="1317078"/>
                        <a:pt x="1112999" y="1234023"/>
                        <a:pt x="967806" y="1137593"/>
                      </a:cubicBezTo>
                      <a:lnTo>
                        <a:pt x="780312" y="999761"/>
                      </a:lnTo>
                      <a:lnTo>
                        <a:pt x="340150" y="556874"/>
                      </a:lnTo>
                      <a:lnTo>
                        <a:pt x="230638" y="412905"/>
                      </a:lnTo>
                      <a:cubicBezTo>
                        <a:pt x="181593" y="341538"/>
                        <a:pt x="135949" y="267726"/>
                        <a:pt x="93934" y="191694"/>
                      </a:cubicBez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3" name="Freeform: Shape 72">
                  <a:extLst>
                    <a:ext uri="{FF2B5EF4-FFF2-40B4-BE49-F238E27FC236}">
                      <a16:creationId xmlns:a16="http://schemas.microsoft.com/office/drawing/2014/main" id="{F93C821F-0500-E375-FBFD-32F00DD4018F}"/>
                    </a:ext>
                  </a:extLst>
                </p:cNvPr>
                <p:cNvSpPr/>
                <p:nvPr/>
              </p:nvSpPr>
              <p:spPr>
                <a:xfrm>
                  <a:off x="5334098" y="2217910"/>
                  <a:ext cx="343338" cy="335470"/>
                </a:xfrm>
                <a:custGeom>
                  <a:avLst/>
                  <a:gdLst>
                    <a:gd name="connsiteX0" fmla="*/ 343338 w 343338"/>
                    <a:gd name="connsiteY0" fmla="*/ 0 h 335470"/>
                    <a:gd name="connsiteX1" fmla="*/ 1537 w 343338"/>
                    <a:gd name="connsiteY1" fmla="*/ 335470 h 335470"/>
                    <a:gd name="connsiteX2" fmla="*/ 0 w 343338"/>
                    <a:gd name="connsiteY2" fmla="*/ 335438 h 335470"/>
                    <a:gd name="connsiteX3" fmla="*/ 343338 w 343338"/>
                    <a:gd name="connsiteY3" fmla="*/ 0 h 335470"/>
                  </a:gdLst>
                  <a:ahLst/>
                  <a:cxnLst>
                    <a:cxn ang="0">
                      <a:pos x="connsiteX0" y="connsiteY0"/>
                    </a:cxn>
                    <a:cxn ang="0">
                      <a:pos x="connsiteX1" y="connsiteY1"/>
                    </a:cxn>
                    <a:cxn ang="0">
                      <a:pos x="connsiteX2" y="connsiteY2"/>
                    </a:cxn>
                    <a:cxn ang="0">
                      <a:pos x="connsiteX3" y="connsiteY3"/>
                    </a:cxn>
                  </a:cxnLst>
                  <a:rect l="l" t="t" r="r" b="b"/>
                  <a:pathLst>
                    <a:path w="343338" h="335470">
                      <a:moveTo>
                        <a:pt x="343338" y="0"/>
                      </a:moveTo>
                      <a:lnTo>
                        <a:pt x="1537" y="335470"/>
                      </a:lnTo>
                      <a:lnTo>
                        <a:pt x="0" y="335438"/>
                      </a:lnTo>
                      <a:lnTo>
                        <a:pt x="34333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4" name="Freeform: Shape 73">
                  <a:extLst>
                    <a:ext uri="{FF2B5EF4-FFF2-40B4-BE49-F238E27FC236}">
                      <a16:creationId xmlns:a16="http://schemas.microsoft.com/office/drawing/2014/main" id="{34E845C2-9D88-284B-3C1E-CDDC58FB5F87}"/>
                    </a:ext>
                  </a:extLst>
                </p:cNvPr>
                <p:cNvSpPr/>
                <p:nvPr/>
              </p:nvSpPr>
              <p:spPr>
                <a:xfrm>
                  <a:off x="3050251" y="3732787"/>
                  <a:ext cx="2438" cy="94931"/>
                </a:xfrm>
                <a:custGeom>
                  <a:avLst/>
                  <a:gdLst>
                    <a:gd name="connsiteX0" fmla="*/ 2438 w 2438"/>
                    <a:gd name="connsiteY0" fmla="*/ 0 h 94931"/>
                    <a:gd name="connsiteX1" fmla="*/ 2438 w 2438"/>
                    <a:gd name="connsiteY1" fmla="*/ 94931 h 94931"/>
                    <a:gd name="connsiteX2" fmla="*/ 0 w 2438"/>
                    <a:gd name="connsiteY2" fmla="*/ 47465 h 94931"/>
                    <a:gd name="connsiteX3" fmla="*/ 2438 w 2438"/>
                    <a:gd name="connsiteY3" fmla="*/ 0 h 94931"/>
                  </a:gdLst>
                  <a:ahLst/>
                  <a:cxnLst>
                    <a:cxn ang="0">
                      <a:pos x="connsiteX0" y="connsiteY0"/>
                    </a:cxn>
                    <a:cxn ang="0">
                      <a:pos x="connsiteX1" y="connsiteY1"/>
                    </a:cxn>
                    <a:cxn ang="0">
                      <a:pos x="connsiteX2" y="connsiteY2"/>
                    </a:cxn>
                    <a:cxn ang="0">
                      <a:pos x="connsiteX3" y="connsiteY3"/>
                    </a:cxn>
                  </a:cxnLst>
                  <a:rect l="l" t="t" r="r" b="b"/>
                  <a:pathLst>
                    <a:path w="2438" h="94931">
                      <a:moveTo>
                        <a:pt x="2438" y="0"/>
                      </a:moveTo>
                      <a:lnTo>
                        <a:pt x="2438" y="94931"/>
                      </a:lnTo>
                      <a:lnTo>
                        <a:pt x="0" y="47465"/>
                      </a:lnTo>
                      <a:lnTo>
                        <a:pt x="243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5" name="Freeform: Shape 74">
                  <a:extLst>
                    <a:ext uri="{FF2B5EF4-FFF2-40B4-BE49-F238E27FC236}">
                      <a16:creationId xmlns:a16="http://schemas.microsoft.com/office/drawing/2014/main" id="{A5E715B1-08FD-4193-5BDF-9112B73C2E58}"/>
                    </a:ext>
                  </a:extLst>
                </p:cNvPr>
                <p:cNvSpPr/>
                <p:nvPr/>
              </p:nvSpPr>
              <p:spPr>
                <a:xfrm>
                  <a:off x="5417128" y="1217025"/>
                  <a:ext cx="2847095" cy="1390367"/>
                </a:xfrm>
                <a:custGeom>
                  <a:avLst/>
                  <a:gdLst>
                    <a:gd name="connsiteX0" fmla="*/ 1335754 w 2878557"/>
                    <a:gd name="connsiteY0" fmla="*/ 0 h 1325953"/>
                    <a:gd name="connsiteX1" fmla="*/ 1506113 w 2878557"/>
                    <a:gd name="connsiteY1" fmla="*/ 61297 h 1325953"/>
                    <a:gd name="connsiteX2" fmla="*/ 2843575 w 2878557"/>
                    <a:gd name="connsiteY2" fmla="*/ 1254564 h 1325953"/>
                    <a:gd name="connsiteX3" fmla="*/ 2878557 w 2878557"/>
                    <a:gd name="connsiteY3" fmla="*/ 1325953 h 1325953"/>
                    <a:gd name="connsiteX4" fmla="*/ 924280 w 2878557"/>
                    <a:gd name="connsiteY4" fmla="*/ 1325953 h 1325953"/>
                    <a:gd name="connsiteX5" fmla="*/ 0 w 2878557"/>
                    <a:gd name="connsiteY5" fmla="*/ 1306556 h 1325953"/>
                    <a:gd name="connsiteX6" fmla="*/ 341801 w 2878557"/>
                    <a:gd name="connsiteY6" fmla="*/ 971086 h 1325953"/>
                    <a:gd name="connsiteX7" fmla="*/ 1335754 w 2878557"/>
                    <a:gd name="connsiteY7" fmla="*/ 0 h 132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557" h="1325953">
                      <a:moveTo>
                        <a:pt x="1335754" y="0"/>
                      </a:moveTo>
                      <a:lnTo>
                        <a:pt x="1506113" y="61297"/>
                      </a:lnTo>
                      <a:cubicBezTo>
                        <a:pt x="2077513" y="298887"/>
                        <a:pt x="2549475" y="722341"/>
                        <a:pt x="2843575" y="1254564"/>
                      </a:cubicBezTo>
                      <a:lnTo>
                        <a:pt x="2878557" y="1325953"/>
                      </a:lnTo>
                      <a:lnTo>
                        <a:pt x="924280" y="1325953"/>
                      </a:lnTo>
                      <a:lnTo>
                        <a:pt x="0" y="1306556"/>
                      </a:lnTo>
                      <a:lnTo>
                        <a:pt x="341801" y="971086"/>
                      </a:lnTo>
                      <a:lnTo>
                        <a:pt x="1335754" y="0"/>
                      </a:lnTo>
                      <a:close/>
                    </a:path>
                  </a:pathLst>
                </a:custGeom>
                <a:solidFill>
                  <a:srgbClr val="99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sp>
              <p:nvSpPr>
                <p:cNvPr id="76" name="Freeform: Shape 75">
                  <a:extLst>
                    <a:ext uri="{FF2B5EF4-FFF2-40B4-BE49-F238E27FC236}">
                      <a16:creationId xmlns:a16="http://schemas.microsoft.com/office/drawing/2014/main" id="{FC944138-0023-A98E-546B-910B03D6D44D}"/>
                    </a:ext>
                  </a:extLst>
                </p:cNvPr>
                <p:cNvSpPr/>
                <p:nvPr/>
              </p:nvSpPr>
              <p:spPr>
                <a:xfrm>
                  <a:off x="4899371" y="4066034"/>
                  <a:ext cx="2062006" cy="2289861"/>
                </a:xfrm>
                <a:custGeom>
                  <a:avLst/>
                  <a:gdLst>
                    <a:gd name="connsiteX0" fmla="*/ 2092073 w 2097235"/>
                    <a:gd name="connsiteY0" fmla="*/ 0 h 2230909"/>
                    <a:gd name="connsiteX1" fmla="*/ 2097235 w 2097235"/>
                    <a:gd name="connsiteY1" fmla="*/ 634401 h 2230909"/>
                    <a:gd name="connsiteX2" fmla="*/ 2097235 w 2097235"/>
                    <a:gd name="connsiteY2" fmla="*/ 1979149 h 2230909"/>
                    <a:gd name="connsiteX3" fmla="*/ 2010829 w 2097235"/>
                    <a:gd name="connsiteY3" fmla="*/ 2020068 h 2230909"/>
                    <a:gd name="connsiteX4" fmla="*/ 948510 w 2097235"/>
                    <a:gd name="connsiteY4" fmla="*/ 2230909 h 2230909"/>
                    <a:gd name="connsiteX5" fmla="*/ 136936 w 2097235"/>
                    <a:gd name="connsiteY5" fmla="*/ 2110288 h 2230909"/>
                    <a:gd name="connsiteX6" fmla="*/ 0 w 2097235"/>
                    <a:gd name="connsiteY6" fmla="*/ 2061018 h 2230909"/>
                    <a:gd name="connsiteX7" fmla="*/ 621574 w 2097235"/>
                    <a:gd name="connsiteY7" fmla="*/ 1443267 h 2230909"/>
                    <a:gd name="connsiteX8" fmla="*/ 2092073 w 2097235"/>
                    <a:gd name="connsiteY8" fmla="*/ 0 h 223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7235" h="2230909">
                      <a:moveTo>
                        <a:pt x="2092073" y="0"/>
                      </a:moveTo>
                      <a:lnTo>
                        <a:pt x="2097235" y="634401"/>
                      </a:lnTo>
                      <a:lnTo>
                        <a:pt x="2097235" y="1979149"/>
                      </a:lnTo>
                      <a:lnTo>
                        <a:pt x="2010829" y="2020068"/>
                      </a:lnTo>
                      <a:cubicBezTo>
                        <a:pt x="1684315" y="2155834"/>
                        <a:pt x="1325331" y="2230909"/>
                        <a:pt x="948510" y="2230909"/>
                      </a:cubicBezTo>
                      <a:cubicBezTo>
                        <a:pt x="665895" y="2230909"/>
                        <a:pt x="393312" y="2188679"/>
                        <a:pt x="136936" y="2110288"/>
                      </a:cubicBezTo>
                      <a:lnTo>
                        <a:pt x="0" y="2061018"/>
                      </a:lnTo>
                      <a:lnTo>
                        <a:pt x="621574" y="1443267"/>
                      </a:lnTo>
                      <a:lnTo>
                        <a:pt x="2092073"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IBM Plex Sans" panose="020B0503050000000000"/>
                    <a:ea typeface="+mn-ea"/>
                    <a:cs typeface="+mn-cs"/>
                  </a:endParaRPr>
                </a:p>
              </p:txBody>
            </p:sp>
          </p:grpSp>
          <p:sp>
            <p:nvSpPr>
              <p:cNvPr id="52" name="TextBox 51">
                <a:extLst>
                  <a:ext uri="{FF2B5EF4-FFF2-40B4-BE49-F238E27FC236}">
                    <a16:creationId xmlns:a16="http://schemas.microsoft.com/office/drawing/2014/main" id="{F3107A04-A33F-5E09-CC05-01D7799C77B5}"/>
                  </a:ext>
                </a:extLst>
              </p:cNvPr>
              <p:cNvSpPr txBox="1"/>
              <p:nvPr/>
            </p:nvSpPr>
            <p:spPr>
              <a:xfrm>
                <a:off x="4507850" y="2852997"/>
                <a:ext cx="2172482" cy="7659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lumMod val="75000"/>
                      </a:srgbClr>
                    </a:solidFill>
                    <a:effectLst/>
                    <a:uLnTx/>
                    <a:uFillTx/>
                    <a:latin typeface="IBM Plex Sans" panose="020B0503050000000000"/>
                    <a:ea typeface="+mn-ea"/>
                    <a:cs typeface="+mn-cs"/>
                  </a:rPr>
                  <a:t>Value</a:t>
                </a:r>
                <a:br>
                  <a:rPr kumimoji="0" lang="en-US" sz="1800" b="1" i="0" u="none" strike="noStrike" kern="1200" cap="none" spc="0" normalizeH="0" baseline="0" noProof="0" dirty="0">
                    <a:ln>
                      <a:noFill/>
                    </a:ln>
                    <a:solidFill>
                      <a:srgbClr val="44546A">
                        <a:lumMod val="75000"/>
                      </a:srgbClr>
                    </a:solidFill>
                    <a:effectLst/>
                    <a:uLnTx/>
                    <a:uFillTx/>
                    <a:latin typeface="IBM Plex Sans" panose="020B0503050000000000"/>
                    <a:ea typeface="+mn-ea"/>
                    <a:cs typeface="+mn-cs"/>
                  </a:rPr>
                </a:br>
                <a:r>
                  <a:rPr kumimoji="0" lang="en-US" sz="1800" b="1" i="0" u="none" strike="noStrike" kern="1200" cap="none" spc="0" normalizeH="0" baseline="0" noProof="0" dirty="0">
                    <a:ln>
                      <a:noFill/>
                    </a:ln>
                    <a:solidFill>
                      <a:srgbClr val="44546A">
                        <a:lumMod val="75000"/>
                      </a:srgbClr>
                    </a:solidFill>
                    <a:effectLst/>
                    <a:uLnTx/>
                    <a:uFillTx/>
                    <a:latin typeface="IBM Plex Sans" panose="020B0503050000000000"/>
                    <a:ea typeface="+mn-ea"/>
                    <a:cs typeface="+mn-cs"/>
                  </a:rPr>
                  <a:t>Proposition </a:t>
                </a:r>
              </a:p>
            </p:txBody>
          </p:sp>
          <p:pic>
            <p:nvPicPr>
              <p:cNvPr id="53" name="Graphic 52" descr="Thumbs up sign">
                <a:extLst>
                  <a:ext uri="{FF2B5EF4-FFF2-40B4-BE49-F238E27FC236}">
                    <a16:creationId xmlns:a16="http://schemas.microsoft.com/office/drawing/2014/main" id="{13A18004-2061-1745-37F7-9B8A5746A50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144488" y="1618839"/>
                <a:ext cx="516904" cy="539173"/>
              </a:xfrm>
              <a:prstGeom prst="rect">
                <a:avLst/>
              </a:prstGeom>
            </p:spPr>
          </p:pic>
          <p:pic>
            <p:nvPicPr>
              <p:cNvPr id="54" name="Graphic 53" descr="Globe">
                <a:extLst>
                  <a:ext uri="{FF2B5EF4-FFF2-40B4-BE49-F238E27FC236}">
                    <a16:creationId xmlns:a16="http://schemas.microsoft.com/office/drawing/2014/main" id="{4D7DF603-55CD-EF4D-4EB6-371E03327D5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57244" y="2311439"/>
                <a:ext cx="507664" cy="474053"/>
              </a:xfrm>
              <a:prstGeom prst="rect">
                <a:avLst/>
              </a:prstGeom>
            </p:spPr>
          </p:pic>
          <p:sp>
            <p:nvSpPr>
              <p:cNvPr id="55" name="TextBox 54">
                <a:extLst>
                  <a:ext uri="{FF2B5EF4-FFF2-40B4-BE49-F238E27FC236}">
                    <a16:creationId xmlns:a16="http://schemas.microsoft.com/office/drawing/2014/main" id="{28CA26D9-BFA3-66EB-E3F5-338537E05BFB}"/>
                  </a:ext>
                </a:extLst>
              </p:cNvPr>
              <p:cNvSpPr txBox="1"/>
              <p:nvPr/>
            </p:nvSpPr>
            <p:spPr>
              <a:xfrm>
                <a:off x="6740843" y="1495364"/>
                <a:ext cx="3110307"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90099"/>
                    </a:solidFill>
                    <a:effectLst/>
                    <a:uLnTx/>
                    <a:uFillTx/>
                    <a:latin typeface="IBM Plex Sans" panose="020B0503050000000000"/>
                    <a:ea typeface="+mn-ea"/>
                    <a:cs typeface="+mn-cs"/>
                  </a:rPr>
                  <a:t>Access to International capital &amp; Diversified Investors </a:t>
                </a:r>
              </a:p>
            </p:txBody>
          </p:sp>
          <p:sp>
            <p:nvSpPr>
              <p:cNvPr id="56" name="TextBox 55">
                <a:extLst>
                  <a:ext uri="{FF2B5EF4-FFF2-40B4-BE49-F238E27FC236}">
                    <a16:creationId xmlns:a16="http://schemas.microsoft.com/office/drawing/2014/main" id="{C80A8081-A0A1-929E-F093-BC42CC1989C6}"/>
                  </a:ext>
                </a:extLst>
              </p:cNvPr>
              <p:cNvSpPr txBox="1"/>
              <p:nvPr/>
            </p:nvSpPr>
            <p:spPr>
              <a:xfrm>
                <a:off x="7461568" y="2780676"/>
                <a:ext cx="2319031"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50000"/>
                      </a:srgbClr>
                    </a:solidFill>
                    <a:effectLst/>
                    <a:uLnTx/>
                    <a:uFillTx/>
                    <a:latin typeface="IBM Plex Sans" panose="020B0503050203000203"/>
                    <a:ea typeface="+mn-ea"/>
                    <a:cs typeface="+mn-cs"/>
                  </a:rPr>
                  <a:t>Option to raise funds in multiple currencies</a:t>
                </a:r>
              </a:p>
            </p:txBody>
          </p:sp>
          <p:sp>
            <p:nvSpPr>
              <p:cNvPr id="57" name="TextBox 56">
                <a:extLst>
                  <a:ext uri="{FF2B5EF4-FFF2-40B4-BE49-F238E27FC236}">
                    <a16:creationId xmlns:a16="http://schemas.microsoft.com/office/drawing/2014/main" id="{30A2B974-CCFB-0ED0-9494-999638B17012}"/>
                  </a:ext>
                </a:extLst>
              </p:cNvPr>
              <p:cNvSpPr txBox="1"/>
              <p:nvPr/>
            </p:nvSpPr>
            <p:spPr>
              <a:xfrm>
                <a:off x="7200550" y="4336806"/>
                <a:ext cx="2580049"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B9BD5">
                        <a:lumMod val="75000"/>
                      </a:srgbClr>
                    </a:solidFill>
                    <a:effectLst/>
                    <a:uLnTx/>
                    <a:uFillTx/>
                    <a:latin typeface="IBM Plex Sans" panose="020B0503050000000000"/>
                    <a:ea typeface="+mn-ea"/>
                    <a:cs typeface="+mn-cs"/>
                  </a:rPr>
                  <a:t>Simple &amp; Transparent disclosures &amp; obligations</a:t>
                </a:r>
              </a:p>
            </p:txBody>
          </p:sp>
          <p:pic>
            <p:nvPicPr>
              <p:cNvPr id="58" name="Graphic 57" descr="Blog">
                <a:extLst>
                  <a:ext uri="{FF2B5EF4-FFF2-40B4-BE49-F238E27FC236}">
                    <a16:creationId xmlns:a16="http://schemas.microsoft.com/office/drawing/2014/main" id="{ED7B7981-884F-3DC3-23BA-2DD9F90FC7A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64655" y="4642173"/>
                <a:ext cx="575603" cy="353085"/>
              </a:xfrm>
              <a:prstGeom prst="rect">
                <a:avLst/>
              </a:prstGeom>
            </p:spPr>
          </p:pic>
          <p:sp>
            <p:nvSpPr>
              <p:cNvPr id="59" name="TextBox 58">
                <a:extLst>
                  <a:ext uri="{FF2B5EF4-FFF2-40B4-BE49-F238E27FC236}">
                    <a16:creationId xmlns:a16="http://schemas.microsoft.com/office/drawing/2014/main" id="{F6CF5BC5-F316-8332-6F66-604930EAC2FE}"/>
                  </a:ext>
                </a:extLst>
              </p:cNvPr>
              <p:cNvSpPr txBox="1"/>
              <p:nvPr/>
            </p:nvSpPr>
            <p:spPr>
              <a:xfrm>
                <a:off x="4472684" y="5352038"/>
                <a:ext cx="2700500"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No minimum market capitalisation requirement</a:t>
                </a:r>
              </a:p>
            </p:txBody>
          </p:sp>
          <p:sp>
            <p:nvSpPr>
              <p:cNvPr id="60" name="TextBox 59">
                <a:extLst>
                  <a:ext uri="{FF2B5EF4-FFF2-40B4-BE49-F238E27FC236}">
                    <a16:creationId xmlns:a16="http://schemas.microsoft.com/office/drawing/2014/main" id="{A9D8616F-2B25-F32E-C47E-9638D388DEEF}"/>
                  </a:ext>
                </a:extLst>
              </p:cNvPr>
              <p:cNvSpPr txBox="1"/>
              <p:nvPr/>
            </p:nvSpPr>
            <p:spPr>
              <a:xfrm>
                <a:off x="366894" y="2944751"/>
                <a:ext cx="3442628"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IBM Plex Sans" panose="020B0503050203000203" pitchFamily="34" charset="0"/>
                    <a:ea typeface="+mn-ea"/>
                    <a:cs typeface="+mn-cs"/>
                  </a:rPr>
                  <a:t>IND AS/US GAAP/IFRS as applicable for financial reporting</a:t>
                </a:r>
              </a:p>
            </p:txBody>
          </p:sp>
          <p:sp>
            <p:nvSpPr>
              <p:cNvPr id="61" name="TextBox 60">
                <a:extLst>
                  <a:ext uri="{FF2B5EF4-FFF2-40B4-BE49-F238E27FC236}">
                    <a16:creationId xmlns:a16="http://schemas.microsoft.com/office/drawing/2014/main" id="{8D197325-F148-8554-C3C8-BDEEACB2FEA2}"/>
                  </a:ext>
                </a:extLst>
              </p:cNvPr>
              <p:cNvSpPr txBox="1"/>
              <p:nvPr/>
            </p:nvSpPr>
            <p:spPr>
              <a:xfrm>
                <a:off x="949339" y="1546871"/>
                <a:ext cx="3122293" cy="875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IBM Plex Sans" panose="020B0503050203000203"/>
                    <a:ea typeface="+mn-ea"/>
                    <a:cs typeface="+mn-cs"/>
                  </a:rPr>
                  <a:t>Lower rate of 9% with holding tax on interest paid on debt securities</a:t>
                </a:r>
              </a:p>
            </p:txBody>
          </p:sp>
          <p:pic>
            <p:nvPicPr>
              <p:cNvPr id="62" name="Graphic 61" descr="Checklist">
                <a:extLst>
                  <a:ext uri="{FF2B5EF4-FFF2-40B4-BE49-F238E27FC236}">
                    <a16:creationId xmlns:a16="http://schemas.microsoft.com/office/drawing/2014/main" id="{EA4172EA-E976-F74E-B247-FB18390882E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21762" y="3905891"/>
                <a:ext cx="444214" cy="443145"/>
              </a:xfrm>
              <a:prstGeom prst="rect">
                <a:avLst/>
              </a:prstGeom>
            </p:spPr>
          </p:pic>
          <p:pic>
            <p:nvPicPr>
              <p:cNvPr id="63" name="Graphic 62" descr="Register">
                <a:extLst>
                  <a:ext uri="{FF2B5EF4-FFF2-40B4-BE49-F238E27FC236}">
                    <a16:creationId xmlns:a16="http://schemas.microsoft.com/office/drawing/2014/main" id="{96A40857-C144-B6FD-21AD-8D63E2C5568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881430" y="2941975"/>
                <a:ext cx="490840" cy="364250"/>
              </a:xfrm>
              <a:prstGeom prst="rect">
                <a:avLst/>
              </a:prstGeom>
            </p:spPr>
          </p:pic>
          <p:pic>
            <p:nvPicPr>
              <p:cNvPr id="64" name="Graphic 63" descr="Court">
                <a:extLst>
                  <a:ext uri="{FF2B5EF4-FFF2-40B4-BE49-F238E27FC236}">
                    <a16:creationId xmlns:a16="http://schemas.microsoft.com/office/drawing/2014/main" id="{4CC2B550-B801-A02A-F0D3-073643EB110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536071" y="4263520"/>
                <a:ext cx="484713" cy="484713"/>
              </a:xfrm>
              <a:prstGeom prst="rect">
                <a:avLst/>
              </a:prstGeom>
            </p:spPr>
          </p:pic>
          <p:pic>
            <p:nvPicPr>
              <p:cNvPr id="65" name="Graphic 64" descr="Target Audience">
                <a:extLst>
                  <a:ext uri="{FF2B5EF4-FFF2-40B4-BE49-F238E27FC236}">
                    <a16:creationId xmlns:a16="http://schemas.microsoft.com/office/drawing/2014/main" id="{A0E1E4E8-82CD-10B7-125C-F1383E919FD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257269" y="1882862"/>
                <a:ext cx="483574" cy="541816"/>
              </a:xfrm>
              <a:prstGeom prst="rect">
                <a:avLst/>
              </a:prstGeom>
            </p:spPr>
          </p:pic>
          <p:pic>
            <p:nvPicPr>
              <p:cNvPr id="66" name="Graphic 65" descr="Playbook">
                <a:extLst>
                  <a:ext uri="{FF2B5EF4-FFF2-40B4-BE49-F238E27FC236}">
                    <a16:creationId xmlns:a16="http://schemas.microsoft.com/office/drawing/2014/main" id="{5BB5D0E0-14A8-2345-9E37-2C7FD0CE784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898822" y="3334497"/>
                <a:ext cx="447336" cy="488926"/>
              </a:xfrm>
              <a:prstGeom prst="rect">
                <a:avLst/>
              </a:prstGeom>
            </p:spPr>
          </p:pic>
        </p:grpSp>
        <p:sp>
          <p:nvSpPr>
            <p:cNvPr id="50" name="TextBox 49">
              <a:extLst>
                <a:ext uri="{FF2B5EF4-FFF2-40B4-BE49-F238E27FC236}">
                  <a16:creationId xmlns:a16="http://schemas.microsoft.com/office/drawing/2014/main" id="{44C31B99-02CD-EE70-AEEF-61E4EBDA85C3}"/>
                </a:ext>
              </a:extLst>
            </p:cNvPr>
            <p:cNvSpPr txBox="1"/>
            <p:nvPr/>
          </p:nvSpPr>
          <p:spPr>
            <a:xfrm>
              <a:off x="2722255" y="513611"/>
              <a:ext cx="239172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C000">
                      <a:lumMod val="50000"/>
                    </a:srgbClr>
                  </a:solidFill>
                  <a:effectLst/>
                  <a:uLnTx/>
                  <a:uFillTx/>
                  <a:latin typeface="IBM Plex Sans" panose="020B0503050000000000"/>
                  <a:ea typeface="+mn-ea"/>
                  <a:cs typeface="+mn-cs"/>
                </a:rPr>
                <a:t>Efficient Listing Process with operational framework aligned with global best practices</a:t>
              </a:r>
            </a:p>
          </p:txBody>
        </p:sp>
      </p:grpSp>
      <p:sp>
        <p:nvSpPr>
          <p:cNvPr id="77" name="TextBox 76">
            <a:extLst>
              <a:ext uri="{FF2B5EF4-FFF2-40B4-BE49-F238E27FC236}">
                <a16:creationId xmlns:a16="http://schemas.microsoft.com/office/drawing/2014/main" id="{B6011C73-6F94-750E-D889-AC0E2C7C2692}"/>
              </a:ext>
            </a:extLst>
          </p:cNvPr>
          <p:cNvSpPr txBox="1"/>
          <p:nvPr/>
        </p:nvSpPr>
        <p:spPr>
          <a:xfrm>
            <a:off x="359425" y="4306887"/>
            <a:ext cx="2272526" cy="738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7D31">
                    <a:lumMod val="50000"/>
                  </a:srgbClr>
                </a:solidFill>
                <a:effectLst/>
                <a:uLnTx/>
                <a:uFillTx/>
                <a:latin typeface="IBM Plex Sans" panose="020B0503050000000000"/>
                <a:ea typeface="+mn-ea"/>
                <a:cs typeface="+mn-cs"/>
              </a:rPr>
              <a:t>Separate ISX Listing Platform to enhance issuers ESG visibility</a:t>
            </a:r>
          </a:p>
        </p:txBody>
      </p:sp>
      <p:pic>
        <p:nvPicPr>
          <p:cNvPr id="1030" name="Picture 6" descr="Muthoot Finance Logo PNG vector in SVG, PDF, AI, CDR format">
            <a:extLst>
              <a:ext uri="{FF2B5EF4-FFF2-40B4-BE49-F238E27FC236}">
                <a16:creationId xmlns:a16="http://schemas.microsoft.com/office/drawing/2014/main" id="{DA2A6050-DDBA-9F23-31DC-53E01B17846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517523" y="4504143"/>
            <a:ext cx="1554428" cy="1170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5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27A5E5-0E19-FC70-881A-D5F042CD01C6}"/>
              </a:ext>
            </a:extLst>
          </p:cNvPr>
          <p:cNvSpPr>
            <a:spLocks noGrp="1"/>
          </p:cNvSpPr>
          <p:nvPr>
            <p:ph type="ctrTitle"/>
          </p:nvPr>
        </p:nvSpPr>
        <p:spPr>
          <a:xfrm>
            <a:off x="4770245" y="1585692"/>
            <a:ext cx="2651510" cy="1666876"/>
          </a:xfrm>
        </p:spPr>
        <p:txBody>
          <a:bodyPr/>
          <a:lstStyle/>
          <a:p>
            <a:r>
              <a:rPr lang="en-US" sz="3600" b="1" dirty="0"/>
              <a:t>Thank You</a:t>
            </a:r>
            <a:br>
              <a:rPr lang="en-IN" sz="3600" b="1" dirty="0"/>
            </a:br>
            <a:endParaRPr lang="en-IN" sz="3600" dirty="0"/>
          </a:p>
        </p:txBody>
      </p:sp>
      <p:graphicFrame>
        <p:nvGraphicFramePr>
          <p:cNvPr id="3" name="Table 2">
            <a:extLst>
              <a:ext uri="{FF2B5EF4-FFF2-40B4-BE49-F238E27FC236}">
                <a16:creationId xmlns:a16="http://schemas.microsoft.com/office/drawing/2014/main" id="{5EB22DCA-C2C5-B1B2-08D2-F5CC24ECAC64}"/>
              </a:ext>
            </a:extLst>
          </p:cNvPr>
          <p:cNvGraphicFramePr>
            <a:graphicFrameLocks noGrp="1"/>
          </p:cNvGraphicFramePr>
          <p:nvPr/>
        </p:nvGraphicFramePr>
        <p:xfrm>
          <a:off x="1007165" y="3723582"/>
          <a:ext cx="10177670" cy="1385175"/>
        </p:xfrm>
        <a:graphic>
          <a:graphicData uri="http://schemas.openxmlformats.org/drawingml/2006/table">
            <a:tbl>
              <a:tblPr firstRow="1" firstCol="1" bandRow="1">
                <a:tableStyleId>{2D5ABB26-0587-4C30-8999-92F81FD0307C}</a:tableStyleId>
              </a:tblPr>
              <a:tblGrid>
                <a:gridCol w="3162298">
                  <a:extLst>
                    <a:ext uri="{9D8B030D-6E8A-4147-A177-3AD203B41FA5}">
                      <a16:colId xmlns:a16="http://schemas.microsoft.com/office/drawing/2014/main" val="906547631"/>
                    </a:ext>
                  </a:extLst>
                </a:gridCol>
                <a:gridCol w="3502627">
                  <a:extLst>
                    <a:ext uri="{9D8B030D-6E8A-4147-A177-3AD203B41FA5}">
                      <a16:colId xmlns:a16="http://schemas.microsoft.com/office/drawing/2014/main" val="2295627552"/>
                    </a:ext>
                  </a:extLst>
                </a:gridCol>
                <a:gridCol w="3512745">
                  <a:extLst>
                    <a:ext uri="{9D8B030D-6E8A-4147-A177-3AD203B41FA5}">
                      <a16:colId xmlns:a16="http://schemas.microsoft.com/office/drawing/2014/main" val="1075563510"/>
                    </a:ext>
                  </a:extLst>
                </a:gridCol>
              </a:tblGrid>
              <a:tr h="461725">
                <a:tc>
                  <a:txBody>
                    <a:bodyPr/>
                    <a:lstStyle/>
                    <a:p>
                      <a:r>
                        <a:rPr lang="en-IN" sz="1400" b="1" dirty="0">
                          <a:solidFill>
                            <a:schemeClr val="bg1"/>
                          </a:solidFill>
                          <a:effectLst/>
                          <a:latin typeface="IBM Plex Sans" panose="020B0503050000000000" pitchFamily="34" charset="0"/>
                        </a:rPr>
                        <a:t>Department</a:t>
                      </a:r>
                      <a:endParaRPr lang="en-IN" sz="1400" b="1" dirty="0">
                        <a:solidFill>
                          <a:schemeClr val="bg1"/>
                        </a:solidFill>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a:noFill/>
                    </a:lnL>
                    <a:lnR w="3175" cap="flat" cmpd="sng" algn="ctr">
                      <a:solidFill>
                        <a:srgbClr val="002060"/>
                      </a:solidFill>
                      <a:prstDash val="sysDot"/>
                      <a:round/>
                      <a:headEnd type="none" w="med" len="med"/>
                      <a:tailEnd type="none" w="med" len="med"/>
                    </a:lnR>
                    <a:lnT>
                      <a:noFill/>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IN" sz="1400" b="1" dirty="0">
                          <a:solidFill>
                            <a:schemeClr val="bg1"/>
                          </a:solidFill>
                          <a:effectLst/>
                          <a:latin typeface="IBM Plex Sans" panose="020B0503050000000000" pitchFamily="34" charset="0"/>
                        </a:rPr>
                        <a:t>E-Mail</a:t>
                      </a:r>
                      <a:endParaRPr lang="en-IN" sz="1400" b="1" dirty="0">
                        <a:solidFill>
                          <a:schemeClr val="bg1"/>
                        </a:solidFill>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002060"/>
                      </a:solidFill>
                      <a:prstDash val="sysDot"/>
                      <a:round/>
                      <a:headEnd type="none" w="med" len="med"/>
                      <a:tailEnd type="none" w="med" len="med"/>
                    </a:lnL>
                    <a:lnR w="3175" cap="flat" cmpd="sng" algn="ctr">
                      <a:solidFill>
                        <a:srgbClr val="002060"/>
                      </a:solidFill>
                      <a:prstDash val="sysDot"/>
                      <a:round/>
                      <a:headEnd type="none" w="med" len="med"/>
                      <a:tailEnd type="none" w="med" len="med"/>
                    </a:lnR>
                    <a:lnT>
                      <a:noFill/>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IN" sz="1400" b="1" dirty="0">
                          <a:solidFill>
                            <a:schemeClr val="bg1"/>
                          </a:solidFill>
                          <a:effectLst/>
                          <a:latin typeface="IBM Plex Sans" panose="020B0503050000000000" pitchFamily="34" charset="0"/>
                        </a:rPr>
                        <a:t>Phone</a:t>
                      </a:r>
                      <a:endParaRPr lang="en-IN" sz="1400" b="1" dirty="0">
                        <a:solidFill>
                          <a:schemeClr val="bg1"/>
                        </a:solidFill>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002060"/>
                      </a:solidFill>
                      <a:prstDash val="sysDot"/>
                      <a:round/>
                      <a:headEnd type="none" w="med" len="med"/>
                      <a:tailEnd type="none" w="med" len="med"/>
                    </a:lnL>
                    <a:lnR>
                      <a:noFill/>
                    </a:lnR>
                    <a:lnT>
                      <a:noFill/>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20386313"/>
                  </a:ext>
                </a:extLst>
              </a:tr>
              <a:tr h="461725">
                <a:tc>
                  <a:txBody>
                    <a:bodyPr/>
                    <a:lstStyle/>
                    <a:p>
                      <a:r>
                        <a:rPr lang="en-IN" sz="1400" dirty="0">
                          <a:effectLst/>
                          <a:latin typeface="IBM Plex Sans" panose="020B0503050000000000" pitchFamily="34" charset="0"/>
                        </a:rPr>
                        <a:t>Business Development</a:t>
                      </a:r>
                      <a:endParaRPr lang="en-IN" sz="1400" dirty="0">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a:noFill/>
                    </a:lnL>
                    <a:lnR w="3175" cap="flat" cmpd="sng" algn="ctr">
                      <a:solidFill>
                        <a:srgbClr val="002060"/>
                      </a:solidFill>
                      <a:prstDash val="sysDot"/>
                      <a:round/>
                      <a:headEnd type="none" w="med" len="med"/>
                      <a:tailEnd type="none" w="med" len="med"/>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IN" sz="1400" u="sng" dirty="0">
                          <a:effectLst/>
                          <a:latin typeface="IBM Plex Sans" panose="020B0503050000000000" pitchFamily="34" charset="0"/>
                          <a:hlinkClick r:id="rId2"/>
                        </a:rPr>
                        <a:t>bd@nseix.com</a:t>
                      </a:r>
                      <a:endParaRPr lang="en-IN" sz="1400" u="sng" dirty="0">
                        <a:effectLst/>
                        <a:latin typeface="IBM Plex Sans" panose="020B0503050000000000" pitchFamily="34" charset="0"/>
                        <a:cs typeface="Times New Roman" panose="02020603050405020304" pitchFamily="18" charset="0"/>
                      </a:endParaRPr>
                    </a:p>
                  </a:txBody>
                  <a:tcPr marL="68580" marR="68580" marT="0" marB="0" anchor="ctr">
                    <a:lnL w="3175" cap="flat" cmpd="sng" algn="ctr">
                      <a:solidFill>
                        <a:srgbClr val="002060"/>
                      </a:solidFill>
                      <a:prstDash val="sysDot"/>
                      <a:round/>
                      <a:headEnd type="none" w="med" len="med"/>
                      <a:tailEnd type="none" w="med" len="med"/>
                    </a:lnL>
                    <a:lnR w="3175" cap="flat" cmpd="sng" algn="ctr">
                      <a:solidFill>
                        <a:srgbClr val="002060"/>
                      </a:solidFill>
                      <a:prstDash val="sysDot"/>
                      <a:round/>
                      <a:headEnd type="none" w="med" len="med"/>
                      <a:tailEnd type="none" w="med" len="med"/>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IN" sz="1400">
                          <a:effectLst/>
                          <a:latin typeface="IBM Plex Sans" panose="020B0503050000000000" pitchFamily="34" charset="0"/>
                        </a:rPr>
                        <a:t>(+91)79-66743615/542</a:t>
                      </a:r>
                      <a:endParaRPr lang="en-IN" sz="1400">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002060"/>
                      </a:solidFill>
                      <a:prstDash val="sysDot"/>
                      <a:round/>
                      <a:headEnd type="none" w="med" len="med"/>
                      <a:tailEnd type="none" w="med" len="med"/>
                    </a:lnL>
                    <a:lnR>
                      <a:noFill/>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121004"/>
                  </a:ext>
                </a:extLst>
              </a:tr>
              <a:tr h="461725">
                <a:tc>
                  <a:txBody>
                    <a:bodyPr/>
                    <a:lstStyle/>
                    <a:p>
                      <a:r>
                        <a:rPr lang="en-IN" sz="1400" dirty="0">
                          <a:effectLst/>
                          <a:latin typeface="IBM Plex Sans" panose="020B0503050000000000" pitchFamily="34" charset="0"/>
                        </a:rPr>
                        <a:t>Listing</a:t>
                      </a:r>
                      <a:endParaRPr lang="en-IN" sz="1400" dirty="0">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a:noFill/>
                    </a:lnL>
                    <a:lnR w="3175" cap="flat" cmpd="sng" algn="ctr">
                      <a:solidFill>
                        <a:srgbClr val="002060"/>
                      </a:solidFill>
                      <a:prstDash val="sysDot"/>
                      <a:round/>
                      <a:headEnd type="none" w="med" len="med"/>
                      <a:tailEnd type="none" w="med" len="med"/>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IN" sz="1400" u="sng" dirty="0">
                          <a:effectLst/>
                          <a:latin typeface="IBM Plex Sans" panose="020B0503050000000000" pitchFamily="34" charset="0"/>
                          <a:hlinkClick r:id="rId3"/>
                        </a:rPr>
                        <a:t>listing@nseix.com</a:t>
                      </a:r>
                      <a:endParaRPr lang="en-IN" sz="1400" u="sng" dirty="0">
                        <a:effectLst/>
                        <a:latin typeface="IBM Plex Sans" panose="020B0503050000000000" pitchFamily="34" charset="0"/>
                      </a:endParaRPr>
                    </a:p>
                  </a:txBody>
                  <a:tcPr marL="68580" marR="68580" marT="0" marB="0" anchor="ctr">
                    <a:lnL w="3175" cap="flat" cmpd="sng" algn="ctr">
                      <a:solidFill>
                        <a:srgbClr val="002060"/>
                      </a:solidFill>
                      <a:prstDash val="sysDot"/>
                      <a:round/>
                      <a:headEnd type="none" w="med" len="med"/>
                      <a:tailEnd type="none" w="med" len="med"/>
                    </a:lnL>
                    <a:lnR w="3175" cap="flat" cmpd="sng" algn="ctr">
                      <a:solidFill>
                        <a:srgbClr val="002060"/>
                      </a:solidFill>
                      <a:prstDash val="sysDot"/>
                      <a:round/>
                      <a:headEnd type="none" w="med" len="med"/>
                      <a:tailEnd type="none" w="med" len="med"/>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IN" sz="1400" dirty="0">
                          <a:effectLst/>
                          <a:latin typeface="IBM Plex Sans" panose="020B0503050000000000" pitchFamily="34" charset="0"/>
                        </a:rPr>
                        <a:t>(+91)79-66743533</a:t>
                      </a:r>
                      <a:endParaRPr lang="en-IN" sz="1400" dirty="0">
                        <a:effectLst/>
                        <a:latin typeface="IBM Plex Sans" panose="020B0503050000000000"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rgbClr val="002060"/>
                      </a:solidFill>
                      <a:prstDash val="sysDot"/>
                      <a:round/>
                      <a:headEnd type="none" w="med" len="med"/>
                      <a:tailEnd type="none" w="med" len="med"/>
                    </a:lnL>
                    <a:lnR>
                      <a:noFill/>
                    </a:lnR>
                    <a:lnT w="3175" cap="flat" cmpd="sng" algn="ctr">
                      <a:solidFill>
                        <a:srgbClr val="002060"/>
                      </a:solidFill>
                      <a:prstDash val="sysDot"/>
                      <a:round/>
                      <a:headEnd type="none" w="med" len="med"/>
                      <a:tailEnd type="none" w="med" len="med"/>
                    </a:lnT>
                    <a:lnB w="3175"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015574"/>
                  </a:ext>
                </a:extLst>
              </a:tr>
            </a:tbl>
          </a:graphicData>
        </a:graphic>
      </p:graphicFrame>
      <p:grpSp>
        <p:nvGrpSpPr>
          <p:cNvPr id="4" name="Group 3">
            <a:extLst>
              <a:ext uri="{FF2B5EF4-FFF2-40B4-BE49-F238E27FC236}">
                <a16:creationId xmlns:a16="http://schemas.microsoft.com/office/drawing/2014/main" id="{335AE17E-DDED-0214-3A82-C39234ED62C7}"/>
              </a:ext>
            </a:extLst>
          </p:cNvPr>
          <p:cNvGrpSpPr/>
          <p:nvPr/>
        </p:nvGrpSpPr>
        <p:grpSpPr>
          <a:xfrm>
            <a:off x="1113181" y="5579771"/>
            <a:ext cx="4558749" cy="1132132"/>
            <a:chOff x="5261112" y="5503958"/>
            <a:chExt cx="4558749" cy="1132132"/>
          </a:xfrm>
        </p:grpSpPr>
        <p:sp>
          <p:nvSpPr>
            <p:cNvPr id="6" name="TextBox 5">
              <a:extLst>
                <a:ext uri="{FF2B5EF4-FFF2-40B4-BE49-F238E27FC236}">
                  <a16:creationId xmlns:a16="http://schemas.microsoft.com/office/drawing/2014/main" id="{742F71B6-39B4-F215-28B9-600B5E550B4A}"/>
                </a:ext>
              </a:extLst>
            </p:cNvPr>
            <p:cNvSpPr txBox="1"/>
            <p:nvPr/>
          </p:nvSpPr>
          <p:spPr>
            <a:xfrm>
              <a:off x="5261113" y="5897426"/>
              <a:ext cx="455874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Unit No.1201, Brigade International Financial Centre,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12th floor, Block-14, Road 1C, Zone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GIFT SEZ, Gandhinagar, Gujarat, India 382355</a:t>
              </a:r>
            </a:p>
          </p:txBody>
        </p:sp>
        <p:sp>
          <p:nvSpPr>
            <p:cNvPr id="7" name="TextBox 6">
              <a:extLst>
                <a:ext uri="{FF2B5EF4-FFF2-40B4-BE49-F238E27FC236}">
                  <a16:creationId xmlns:a16="http://schemas.microsoft.com/office/drawing/2014/main" id="{02ED2DA3-F0B5-C4A3-3134-F3A810DC757C}"/>
                </a:ext>
              </a:extLst>
            </p:cNvPr>
            <p:cNvSpPr txBox="1"/>
            <p:nvPr/>
          </p:nvSpPr>
          <p:spPr>
            <a:xfrm>
              <a:off x="5261112" y="5503958"/>
              <a:ext cx="109196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NSE IX </a:t>
              </a:r>
              <a:endParaRPr kumimoji="0" lang="en-IN" sz="20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grpSp>
    </p:spTree>
    <p:extLst>
      <p:ext uri="{BB962C8B-B14F-4D97-AF65-F5344CB8AC3E}">
        <p14:creationId xmlns:p14="http://schemas.microsoft.com/office/powerpoint/2010/main" val="288983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E170423-40EB-44CD-B8DA-92938DA4A742}"/>
              </a:ext>
            </a:extLst>
          </p:cNvPr>
          <p:cNvSpPr>
            <a:spLocks noGrp="1"/>
          </p:cNvSpPr>
          <p:nvPr>
            <p:ph type="title"/>
          </p:nvPr>
        </p:nvSpPr>
        <p:spPr>
          <a:xfrm>
            <a:off x="62385" y="30296"/>
            <a:ext cx="11550009" cy="569869"/>
          </a:xfrm>
        </p:spPr>
        <p:txBody>
          <a:bodyPr/>
          <a:lstStyle/>
          <a:p>
            <a:r>
              <a:rPr lang="en-US" sz="2800" dirty="0">
                <a:latin typeface="IBM Plex Sans" panose="020B0503050203000203" pitchFamily="34" charset="0"/>
              </a:rPr>
              <a:t>About NSE International Exchange (NSE IX)</a:t>
            </a:r>
          </a:p>
        </p:txBody>
      </p:sp>
      <p:sp>
        <p:nvSpPr>
          <p:cNvPr id="13" name="Content Placeholder 2">
            <a:extLst>
              <a:ext uri="{FF2B5EF4-FFF2-40B4-BE49-F238E27FC236}">
                <a16:creationId xmlns:a16="http://schemas.microsoft.com/office/drawing/2014/main" id="{80F53FD3-F4FD-4D81-B514-63F3E58CC5A8}"/>
              </a:ext>
            </a:extLst>
          </p:cNvPr>
          <p:cNvSpPr>
            <a:spLocks noGrp="1"/>
          </p:cNvSpPr>
          <p:nvPr>
            <p:ph idx="1"/>
          </p:nvPr>
        </p:nvSpPr>
        <p:spPr>
          <a:xfrm>
            <a:off x="62385" y="512807"/>
            <a:ext cx="7741512" cy="4502146"/>
          </a:xfrm>
        </p:spPr>
        <p:txBody>
          <a:bodyPr>
            <a:noAutofit/>
          </a:bodyPr>
          <a:lstStyle/>
          <a:p>
            <a:pPr algn="just">
              <a:spcBef>
                <a:spcPts val="1200"/>
              </a:spcBef>
              <a:spcAft>
                <a:spcPts val="1200"/>
              </a:spcAft>
            </a:pPr>
            <a:r>
              <a:rPr lang="en-IN" sz="1800" dirty="0">
                <a:solidFill>
                  <a:schemeClr val="tx1"/>
                </a:solidFill>
                <a:latin typeface="IBM Plex Sans" panose="020B0503050000000000"/>
                <a:cs typeface="Arial" panose="020B0604020202020204" pitchFamily="34" charset="0"/>
              </a:rPr>
              <a:t>NSE IX a wholly owned subsidiary of NSE India and operational in Gift City IFSC since June 05, 2017</a:t>
            </a:r>
            <a:endParaRPr lang="en-US" sz="1800" dirty="0">
              <a:solidFill>
                <a:schemeClr val="tx1"/>
              </a:solidFill>
              <a:latin typeface="IBM Plex Sans" panose="020B0503050000000000"/>
              <a:cs typeface="Arial" panose="020B0604020202020204" pitchFamily="34" charset="0"/>
            </a:endParaRPr>
          </a:p>
          <a:p>
            <a:pPr algn="just">
              <a:spcBef>
                <a:spcPts val="1200"/>
              </a:spcBef>
              <a:spcAft>
                <a:spcPts val="1200"/>
              </a:spcAft>
            </a:pPr>
            <a:r>
              <a:rPr lang="en-US" sz="1800" b="1" dirty="0">
                <a:solidFill>
                  <a:schemeClr val="tx1"/>
                </a:solidFill>
                <a:latin typeface="IBM Plex Sans" panose="020B0503050000000000"/>
                <a:cs typeface="Arial" panose="020B0604020202020204" pitchFamily="34" charset="0"/>
              </a:rPr>
              <a:t>Vision- To become preferred Financial Gateway for both inbound and outbound investments and hedging needs</a:t>
            </a:r>
            <a:endParaRPr lang="en-US" sz="1800" b="1" dirty="0">
              <a:solidFill>
                <a:schemeClr val="tx1"/>
              </a:solidFill>
              <a:latin typeface="IBM Plex Sans" panose="020B0503050000000000"/>
            </a:endParaRPr>
          </a:p>
          <a:p>
            <a:pPr algn="just">
              <a:spcBef>
                <a:spcPts val="1200"/>
              </a:spcBef>
              <a:spcAft>
                <a:spcPts val="1200"/>
              </a:spcAft>
            </a:pPr>
            <a:r>
              <a:rPr lang="en-US" sz="1800" dirty="0">
                <a:solidFill>
                  <a:schemeClr val="tx1"/>
                </a:solidFill>
                <a:latin typeface="IBM Plex Sans" panose="020B0503050000000000"/>
              </a:rPr>
              <a:t>NSE IX is only exchange with exemption from CFTC under regulation 30.10 and SEC class relief under Sections 5, 6, 15, or 17A (SEC Act 1934) to enable customers from United States to participate in derivative contracts listed on NSE IX. </a:t>
            </a:r>
          </a:p>
          <a:p>
            <a:pPr algn="just">
              <a:spcBef>
                <a:spcPts val="1200"/>
              </a:spcBef>
              <a:spcAft>
                <a:spcPts val="1200"/>
              </a:spcAft>
            </a:pPr>
            <a:r>
              <a:rPr lang="en-US" sz="1800" dirty="0">
                <a:solidFill>
                  <a:schemeClr val="tx1"/>
                </a:solidFill>
                <a:latin typeface="IBM Plex Sans" panose="020B0503050000000000"/>
              </a:rPr>
              <a:t>NSE IX has won the “Emerging Market Exchange of the Year” accolade at the FOW Asia </a:t>
            </a:r>
            <a:r>
              <a:rPr lang="en-IN" sz="1800" dirty="0">
                <a:solidFill>
                  <a:schemeClr val="tx1"/>
                </a:solidFill>
                <a:latin typeface="IBM Plex Sans" panose="020B0503050000000000"/>
              </a:rPr>
              <a:t>Capital Market Awards 2022 and </a:t>
            </a:r>
            <a:r>
              <a:rPr lang="en-US" sz="1800" b="1" dirty="0">
                <a:solidFill>
                  <a:schemeClr val="tx1"/>
                </a:solidFill>
                <a:latin typeface="IBM Plex Sans" panose="020B0503050000000000"/>
              </a:rPr>
              <a:t>“GIFT NIFTY” </a:t>
            </a:r>
            <a:r>
              <a:rPr lang="en-US" sz="1800" dirty="0">
                <a:solidFill>
                  <a:schemeClr val="tx1"/>
                </a:solidFill>
                <a:latin typeface="IBM Plex Sans" panose="020B0503050000000000"/>
              </a:rPr>
              <a:t>wins the most innovative contract of the Year Award at FOW London International Awards 2023</a:t>
            </a:r>
            <a:r>
              <a:rPr lang="en-IN" sz="1800" dirty="0">
                <a:solidFill>
                  <a:schemeClr val="tx1"/>
                </a:solidFill>
                <a:latin typeface="IBM Plex Sans" panose="020B0503050000000000"/>
              </a:rPr>
              <a:t>. </a:t>
            </a:r>
          </a:p>
          <a:p>
            <a:pPr algn="just">
              <a:spcBef>
                <a:spcPts val="1200"/>
              </a:spcBef>
              <a:spcAft>
                <a:spcPts val="1200"/>
              </a:spcAft>
            </a:pPr>
            <a:r>
              <a:rPr lang="en-US" sz="1800" dirty="0">
                <a:solidFill>
                  <a:schemeClr val="tx1"/>
                </a:solidFill>
                <a:latin typeface="IBM Plex Sans" panose="020B0503050000000000"/>
              </a:rPr>
              <a:t>Established ~USD 50.8 Billion+ MTN Programme on NSE IX Platform including International Sustainability Exchange Platform for Green Offerings.</a:t>
            </a:r>
            <a:endParaRPr lang="en-IN" sz="1800" dirty="0">
              <a:solidFill>
                <a:schemeClr val="tx1"/>
              </a:solidFill>
              <a:latin typeface="IBM Plex Sans" panose="020B0503050000000000"/>
            </a:endParaRPr>
          </a:p>
        </p:txBody>
      </p:sp>
      <p:grpSp>
        <p:nvGrpSpPr>
          <p:cNvPr id="10" name="Group 9">
            <a:extLst>
              <a:ext uri="{FF2B5EF4-FFF2-40B4-BE49-F238E27FC236}">
                <a16:creationId xmlns:a16="http://schemas.microsoft.com/office/drawing/2014/main" id="{A1EFEF02-B4BE-41B0-A65F-158CB5D4E8FF}"/>
              </a:ext>
            </a:extLst>
          </p:cNvPr>
          <p:cNvGrpSpPr/>
          <p:nvPr/>
        </p:nvGrpSpPr>
        <p:grpSpPr>
          <a:xfrm>
            <a:off x="8026126" y="219597"/>
            <a:ext cx="4165874" cy="4971491"/>
            <a:chOff x="7977810" y="424070"/>
            <a:chExt cx="4165874" cy="5258015"/>
          </a:xfrm>
        </p:grpSpPr>
        <p:grpSp>
          <p:nvGrpSpPr>
            <p:cNvPr id="5" name="Group 4">
              <a:extLst>
                <a:ext uri="{FF2B5EF4-FFF2-40B4-BE49-F238E27FC236}">
                  <a16:creationId xmlns:a16="http://schemas.microsoft.com/office/drawing/2014/main" id="{61B8742A-25B1-45EA-8AA9-E4893A6B4204}"/>
                </a:ext>
              </a:extLst>
            </p:cNvPr>
            <p:cNvGrpSpPr/>
            <p:nvPr/>
          </p:nvGrpSpPr>
          <p:grpSpPr>
            <a:xfrm>
              <a:off x="7977810" y="424070"/>
              <a:ext cx="4165874" cy="5258015"/>
              <a:chOff x="8981727" y="1302297"/>
              <a:chExt cx="3162262" cy="4787755"/>
            </a:xfrm>
          </p:grpSpPr>
          <p:pic>
            <p:nvPicPr>
              <p:cNvPr id="6" name="Picture 5">
                <a:extLst>
                  <a:ext uri="{FF2B5EF4-FFF2-40B4-BE49-F238E27FC236}">
                    <a16:creationId xmlns:a16="http://schemas.microsoft.com/office/drawing/2014/main" id="{F80384DA-66AF-42FC-A5B7-DE6D8C81D7D9}"/>
                  </a:ext>
                </a:extLst>
              </p:cNvPr>
              <p:cNvPicPr>
                <a:picLocks noChangeAspect="1"/>
              </p:cNvPicPr>
              <p:nvPr/>
            </p:nvPicPr>
            <p:blipFill>
              <a:blip r:embed="rId2" cstate="print">
                <a:duotone>
                  <a:schemeClr val="accent3">
                    <a:shade val="45000"/>
                    <a:satMod val="135000"/>
                  </a:schemeClr>
                  <a:prstClr val="white"/>
                </a:duotone>
              </a:blip>
              <a:stretch>
                <a:fillRect/>
              </a:stretch>
            </p:blipFill>
            <p:spPr>
              <a:xfrm>
                <a:off x="8981727" y="1302297"/>
                <a:ext cx="3162262" cy="4787755"/>
              </a:xfrm>
              <a:prstGeom prst="rect">
                <a:avLst/>
              </a:prstGeom>
            </p:spPr>
          </p:pic>
          <p:sp>
            <p:nvSpPr>
              <p:cNvPr id="7" name="5-Point Star 8">
                <a:extLst>
                  <a:ext uri="{FF2B5EF4-FFF2-40B4-BE49-F238E27FC236}">
                    <a16:creationId xmlns:a16="http://schemas.microsoft.com/office/drawing/2014/main" id="{82BB2624-BD6E-4369-91A2-2584A5EC7316}"/>
                  </a:ext>
                </a:extLst>
              </p:cNvPr>
              <p:cNvSpPr/>
              <p:nvPr/>
            </p:nvSpPr>
            <p:spPr>
              <a:xfrm>
                <a:off x="9226504" y="3784209"/>
                <a:ext cx="241293" cy="153804"/>
              </a:xfrm>
              <a:prstGeom prst="star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BM Plex Sans" panose="020B0503050203000203" pitchFamily="34" charset="0"/>
                </a:endParaRPr>
              </a:p>
            </p:txBody>
          </p:sp>
        </p:grpSp>
        <p:sp>
          <p:nvSpPr>
            <p:cNvPr id="2" name="Oval 1">
              <a:extLst>
                <a:ext uri="{FF2B5EF4-FFF2-40B4-BE49-F238E27FC236}">
                  <a16:creationId xmlns:a16="http://schemas.microsoft.com/office/drawing/2014/main" id="{8CC60969-0330-6F6D-F0A1-EE0C31362C32}"/>
                </a:ext>
              </a:extLst>
            </p:cNvPr>
            <p:cNvSpPr/>
            <p:nvPr/>
          </p:nvSpPr>
          <p:spPr>
            <a:xfrm>
              <a:off x="8895317" y="3357320"/>
              <a:ext cx="269624" cy="1779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28F859-2876-44DA-BA76-0B337C79626A}"/>
                </a:ext>
              </a:extLst>
            </p:cNvPr>
            <p:cNvSpPr/>
            <p:nvPr/>
          </p:nvSpPr>
          <p:spPr>
            <a:xfrm>
              <a:off x="8300272" y="3149759"/>
              <a:ext cx="317873" cy="16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 name="Group 2">
            <a:extLst>
              <a:ext uri="{FF2B5EF4-FFF2-40B4-BE49-F238E27FC236}">
                <a16:creationId xmlns:a16="http://schemas.microsoft.com/office/drawing/2014/main" id="{41F3A3D2-4CCE-5C8C-C8F6-8E9394AE05AB}"/>
              </a:ext>
            </a:extLst>
          </p:cNvPr>
          <p:cNvGrpSpPr/>
          <p:nvPr/>
        </p:nvGrpSpPr>
        <p:grpSpPr>
          <a:xfrm>
            <a:off x="2177501" y="5450392"/>
            <a:ext cx="6634330" cy="1188011"/>
            <a:chOff x="2418832" y="2736409"/>
            <a:chExt cx="6634330" cy="1188011"/>
          </a:xfrm>
        </p:grpSpPr>
        <p:grpSp>
          <p:nvGrpSpPr>
            <p:cNvPr id="9" name="Group 8">
              <a:extLst>
                <a:ext uri="{FF2B5EF4-FFF2-40B4-BE49-F238E27FC236}">
                  <a16:creationId xmlns:a16="http://schemas.microsoft.com/office/drawing/2014/main" id="{14A70083-3DC0-8605-9037-F5CCF7F0F3BE}"/>
                </a:ext>
              </a:extLst>
            </p:cNvPr>
            <p:cNvGrpSpPr/>
            <p:nvPr/>
          </p:nvGrpSpPr>
          <p:grpSpPr>
            <a:xfrm>
              <a:off x="2418832" y="2736409"/>
              <a:ext cx="2135681" cy="1178557"/>
              <a:chOff x="2418832" y="2736409"/>
              <a:chExt cx="2135681" cy="1178557"/>
            </a:xfrm>
          </p:grpSpPr>
          <p:pic>
            <p:nvPicPr>
              <p:cNvPr id="21" name="Picture 2" descr="Singapore Exchange (SGX) Vector Logo | Free Download - (.SVG + .PNG) format  - SeekVectorLogo.Com">
                <a:extLst>
                  <a:ext uri="{FF2B5EF4-FFF2-40B4-BE49-F238E27FC236}">
                    <a16:creationId xmlns:a16="http://schemas.microsoft.com/office/drawing/2014/main" id="{5D06AA0B-81C6-D63D-DC53-456217298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29" y="2736409"/>
                <a:ext cx="866162" cy="8661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3C553512-45DA-7737-1263-6A0C3011C5E6}"/>
                  </a:ext>
                </a:extLst>
              </p:cNvPr>
              <p:cNvSpPr/>
              <p:nvPr/>
            </p:nvSpPr>
            <p:spPr>
              <a:xfrm>
                <a:off x="2418832" y="2788119"/>
                <a:ext cx="2135681" cy="1126847"/>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BE0882E-8B9B-33AF-3746-34D3E79CDE3E}"/>
                  </a:ext>
                </a:extLst>
              </p:cNvPr>
              <p:cNvSpPr/>
              <p:nvPr/>
            </p:nvSpPr>
            <p:spPr>
              <a:xfrm>
                <a:off x="2848484" y="3477991"/>
                <a:ext cx="1276375"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NIFTY Products</a:t>
                </a:r>
                <a:endParaRPr kumimoji="0" lang="en-IN"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grpSp>
        <p:grpSp>
          <p:nvGrpSpPr>
            <p:cNvPr id="11" name="Group 10">
              <a:extLst>
                <a:ext uri="{FF2B5EF4-FFF2-40B4-BE49-F238E27FC236}">
                  <a16:creationId xmlns:a16="http://schemas.microsoft.com/office/drawing/2014/main" id="{4FA222B5-4A50-2F1E-62D9-B14A641B6E97}"/>
                </a:ext>
              </a:extLst>
            </p:cNvPr>
            <p:cNvGrpSpPr/>
            <p:nvPr/>
          </p:nvGrpSpPr>
          <p:grpSpPr>
            <a:xfrm>
              <a:off x="4665921" y="2814775"/>
              <a:ext cx="2141227" cy="1100191"/>
              <a:chOff x="7499714" y="2814776"/>
              <a:chExt cx="2141227" cy="1100191"/>
            </a:xfrm>
          </p:grpSpPr>
          <p:pic>
            <p:nvPicPr>
              <p:cNvPr id="18" name="Picture 11" descr="090da097-b408-41a2-b2d1-4783884f8e1a@INDPRD01">
                <a:extLst>
                  <a:ext uri="{FF2B5EF4-FFF2-40B4-BE49-F238E27FC236}">
                    <a16:creationId xmlns:a16="http://schemas.microsoft.com/office/drawing/2014/main" id="{8ADD8501-8E60-B633-5500-AE18CF4666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5959" y="2974282"/>
                <a:ext cx="1808735" cy="36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18">
                <a:extLst>
                  <a:ext uri="{FF2B5EF4-FFF2-40B4-BE49-F238E27FC236}">
                    <a16:creationId xmlns:a16="http://schemas.microsoft.com/office/drawing/2014/main" id="{05FBB692-8399-C0E1-58E0-24E47C4A70F0}"/>
                  </a:ext>
                </a:extLst>
              </p:cNvPr>
              <p:cNvSpPr/>
              <p:nvPr/>
            </p:nvSpPr>
            <p:spPr>
              <a:xfrm>
                <a:off x="7504185" y="2814776"/>
                <a:ext cx="2135681" cy="1100191"/>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panose="020F0502020204030204"/>
                </a:endParaRPr>
              </a:p>
            </p:txBody>
          </p:sp>
          <p:sp>
            <p:nvSpPr>
              <p:cNvPr id="20" name="Rectangle 19">
                <a:extLst>
                  <a:ext uri="{FF2B5EF4-FFF2-40B4-BE49-F238E27FC236}">
                    <a16:creationId xmlns:a16="http://schemas.microsoft.com/office/drawing/2014/main" id="{64CB849E-4168-2B15-FF2B-85E6C5B4A969}"/>
                  </a:ext>
                </a:extLst>
              </p:cNvPr>
              <p:cNvSpPr/>
              <p:nvPr/>
            </p:nvSpPr>
            <p:spPr>
              <a:xfrm>
                <a:off x="7499714" y="3381536"/>
                <a:ext cx="2141227" cy="461665"/>
              </a:xfrm>
              <a:prstGeom prst="rect">
                <a:avLst/>
              </a:prstGeom>
            </p:spPr>
            <p:txBody>
              <a:bodyPr wrap="none">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Settlement of Securities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Collateral Management</a:t>
                </a:r>
                <a:endParaRPr kumimoji="0" lang="en-IN"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grpSp>
        <p:grpSp>
          <p:nvGrpSpPr>
            <p:cNvPr id="14" name="Group 13">
              <a:extLst>
                <a:ext uri="{FF2B5EF4-FFF2-40B4-BE49-F238E27FC236}">
                  <a16:creationId xmlns:a16="http://schemas.microsoft.com/office/drawing/2014/main" id="{8CF6CFF4-8F53-B4C8-D625-01E12902D2AD}"/>
                </a:ext>
              </a:extLst>
            </p:cNvPr>
            <p:cNvGrpSpPr/>
            <p:nvPr/>
          </p:nvGrpSpPr>
          <p:grpSpPr>
            <a:xfrm>
              <a:off x="6917481" y="2797573"/>
              <a:ext cx="2135681" cy="1126847"/>
              <a:chOff x="9755745" y="4014445"/>
              <a:chExt cx="2135681" cy="1126847"/>
            </a:xfrm>
          </p:grpSpPr>
          <p:pic>
            <p:nvPicPr>
              <p:cNvPr id="15" name="Picture 10" descr="bda5b194-491c-4767-8174-0276bee2d984@INDPRD01">
                <a:extLst>
                  <a:ext uri="{FF2B5EF4-FFF2-40B4-BE49-F238E27FC236}">
                    <a16:creationId xmlns:a16="http://schemas.microsoft.com/office/drawing/2014/main" id="{8C2CFC5E-8569-6E97-D901-2340A3FAE7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9725" y="4040185"/>
                <a:ext cx="1324321" cy="66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Rounded Corners 15">
                <a:extLst>
                  <a:ext uri="{FF2B5EF4-FFF2-40B4-BE49-F238E27FC236}">
                    <a16:creationId xmlns:a16="http://schemas.microsoft.com/office/drawing/2014/main" id="{61827567-795F-B4A2-1812-33BACEC375DB}"/>
                  </a:ext>
                </a:extLst>
              </p:cNvPr>
              <p:cNvSpPr/>
              <p:nvPr/>
            </p:nvSpPr>
            <p:spPr>
              <a:xfrm>
                <a:off x="9755745" y="4014445"/>
                <a:ext cx="2135681" cy="1126847"/>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latin typeface="Calibri" panose="020F0502020204030204"/>
                </a:endParaRPr>
              </a:p>
            </p:txBody>
          </p:sp>
          <p:sp>
            <p:nvSpPr>
              <p:cNvPr id="17" name="Rectangle 16">
                <a:extLst>
                  <a:ext uri="{FF2B5EF4-FFF2-40B4-BE49-F238E27FC236}">
                    <a16:creationId xmlns:a16="http://schemas.microsoft.com/office/drawing/2014/main" id="{295B4798-2F95-A168-415F-927BEA6354C6}"/>
                  </a:ext>
                </a:extLst>
              </p:cNvPr>
              <p:cNvSpPr/>
              <p:nvPr/>
            </p:nvSpPr>
            <p:spPr>
              <a:xfrm>
                <a:off x="9786347" y="4642186"/>
                <a:ext cx="207108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Market Data dissemination </a:t>
                </a:r>
                <a:b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br>
                <a:r>
                  <a:rPr kumimoji="0" lang="en-US"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to global investors</a:t>
                </a:r>
                <a:endParaRPr kumimoji="0" lang="en-IN" sz="12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grpSp>
      </p:grpSp>
      <p:pic>
        <p:nvPicPr>
          <p:cNvPr id="27" name="Picture 26">
            <a:extLst>
              <a:ext uri="{FF2B5EF4-FFF2-40B4-BE49-F238E27FC236}">
                <a16:creationId xmlns:a16="http://schemas.microsoft.com/office/drawing/2014/main" id="{1CEC5F5F-77E4-D118-7440-C8948CD5507A}"/>
              </a:ext>
            </a:extLst>
          </p:cNvPr>
          <p:cNvPicPr>
            <a:picLocks noChangeAspect="1"/>
          </p:cNvPicPr>
          <p:nvPr/>
        </p:nvPicPr>
        <p:blipFill>
          <a:blip r:embed="rId6"/>
          <a:stretch>
            <a:fillRect/>
          </a:stretch>
        </p:blipFill>
        <p:spPr>
          <a:xfrm>
            <a:off x="8470585" y="2635285"/>
            <a:ext cx="656911" cy="168250"/>
          </a:xfrm>
          <a:prstGeom prst="rect">
            <a:avLst/>
          </a:prstGeom>
        </p:spPr>
      </p:pic>
      <p:sp>
        <p:nvSpPr>
          <p:cNvPr id="4" name="Slide Number Placeholder 2">
            <a:extLst>
              <a:ext uri="{FF2B5EF4-FFF2-40B4-BE49-F238E27FC236}">
                <a16:creationId xmlns:a16="http://schemas.microsoft.com/office/drawing/2014/main" id="{03E5DA62-A3EB-6461-10D2-C18D2C9FAE9C}"/>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99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1C0266-9674-CD34-7AAF-19D07C5994DD}"/>
              </a:ext>
            </a:extLst>
          </p:cNvPr>
          <p:cNvSpPr>
            <a:spLocks noGrp="1"/>
          </p:cNvSpPr>
          <p:nvPr>
            <p:ph type="body" sz="quarter" idx="4294967295"/>
          </p:nvPr>
        </p:nvSpPr>
        <p:spPr>
          <a:xfrm>
            <a:off x="277089" y="28517"/>
            <a:ext cx="11767127" cy="638175"/>
          </a:xfrm>
          <a:prstGeom prst="rect">
            <a:avLst/>
          </a:prstGeom>
        </p:spPr>
        <p:txBody>
          <a:bodyPr/>
          <a:lstStyle/>
          <a:p>
            <a:pPr marL="0" indent="0">
              <a:buNone/>
            </a:pPr>
            <a:r>
              <a:rPr kumimoji="0" lang="fr-FR" sz="2400" b="1" i="0" u="none" strike="noStrike" kern="1200" cap="none" spc="0" normalizeH="0" baseline="0" noProof="0" dirty="0">
                <a:ln>
                  <a:noFill/>
                </a:ln>
                <a:solidFill>
                  <a:srgbClr val="342A66"/>
                </a:solidFill>
                <a:effectLst/>
                <a:uLnTx/>
                <a:uFillTx/>
                <a:latin typeface="IBM Plex Sans" panose="020B0503050000000000" pitchFamily="34" charset="0"/>
                <a:ea typeface="+mj-ea"/>
                <a:cs typeface="+mj-cs"/>
              </a:rPr>
              <a:t>NSE IX – Multi Assets Universal Exchange</a:t>
            </a:r>
          </a:p>
        </p:txBody>
      </p:sp>
      <p:grpSp>
        <p:nvGrpSpPr>
          <p:cNvPr id="17" name="Group 16">
            <a:extLst>
              <a:ext uri="{FF2B5EF4-FFF2-40B4-BE49-F238E27FC236}">
                <a16:creationId xmlns:a16="http://schemas.microsoft.com/office/drawing/2014/main" id="{F3CF6F1D-925D-1A60-01E4-58DEEE2F2047}"/>
              </a:ext>
            </a:extLst>
          </p:cNvPr>
          <p:cNvGrpSpPr/>
          <p:nvPr/>
        </p:nvGrpSpPr>
        <p:grpSpPr>
          <a:xfrm>
            <a:off x="407386" y="828308"/>
            <a:ext cx="2356446" cy="709730"/>
            <a:chOff x="599910" y="4093760"/>
            <a:chExt cx="2356446" cy="709730"/>
          </a:xfrm>
        </p:grpSpPr>
        <p:sp>
          <p:nvSpPr>
            <p:cNvPr id="9" name="Rectangle 8">
              <a:extLst>
                <a:ext uri="{FF2B5EF4-FFF2-40B4-BE49-F238E27FC236}">
                  <a16:creationId xmlns:a16="http://schemas.microsoft.com/office/drawing/2014/main" id="{38F14E35-51E8-C640-09EA-658C464DB727}"/>
                </a:ext>
              </a:extLst>
            </p:cNvPr>
            <p:cNvSpPr/>
            <p:nvPr/>
          </p:nvSpPr>
          <p:spPr>
            <a:xfrm>
              <a:off x="655358" y="4093760"/>
              <a:ext cx="2245550" cy="70973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srgbClr val="4472C4">
                    <a:lumMod val="50000"/>
                  </a:srgbClr>
                </a:solidFill>
                <a:effectLst/>
                <a:uLnTx/>
                <a:uFillTx/>
                <a:latin typeface="IBM Plex Sans" panose="020B0503050000000000" pitchFamily="34" charset="0"/>
                <a:ea typeface="+mn-ea"/>
                <a:cs typeface="+mn-cs"/>
              </a:endParaRPr>
            </a:p>
          </p:txBody>
        </p:sp>
        <p:sp>
          <p:nvSpPr>
            <p:cNvPr id="10" name="TextBox 15">
              <a:extLst>
                <a:ext uri="{FF2B5EF4-FFF2-40B4-BE49-F238E27FC236}">
                  <a16:creationId xmlns:a16="http://schemas.microsoft.com/office/drawing/2014/main" id="{933DB510-14AB-0BC2-0CFD-2335E9A828B4}"/>
                </a:ext>
              </a:extLst>
            </p:cNvPr>
            <p:cNvSpPr txBox="1"/>
            <p:nvPr/>
          </p:nvSpPr>
          <p:spPr>
            <a:xfrm>
              <a:off x="599910" y="4124922"/>
              <a:ext cx="2356446" cy="64633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Building Connectivity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for Unparalleled Access to Global Investors</a:t>
              </a:r>
            </a:p>
          </p:txBody>
        </p:sp>
      </p:grpSp>
      <p:grpSp>
        <p:nvGrpSpPr>
          <p:cNvPr id="20" name="Group 19">
            <a:extLst>
              <a:ext uri="{FF2B5EF4-FFF2-40B4-BE49-F238E27FC236}">
                <a16:creationId xmlns:a16="http://schemas.microsoft.com/office/drawing/2014/main" id="{F922CEBE-18BA-66CD-1CC8-8367602DA45C}"/>
              </a:ext>
            </a:extLst>
          </p:cNvPr>
          <p:cNvGrpSpPr/>
          <p:nvPr/>
        </p:nvGrpSpPr>
        <p:grpSpPr>
          <a:xfrm>
            <a:off x="3491357" y="844445"/>
            <a:ext cx="2670961" cy="709730"/>
            <a:chOff x="4251438" y="4344658"/>
            <a:chExt cx="2670961" cy="569629"/>
          </a:xfrm>
        </p:grpSpPr>
        <p:sp>
          <p:nvSpPr>
            <p:cNvPr id="11" name="Rectangle 10">
              <a:extLst>
                <a:ext uri="{FF2B5EF4-FFF2-40B4-BE49-F238E27FC236}">
                  <a16:creationId xmlns:a16="http://schemas.microsoft.com/office/drawing/2014/main" id="{A870000B-10FC-D4E4-E939-82223A064C92}"/>
                </a:ext>
              </a:extLst>
            </p:cNvPr>
            <p:cNvSpPr/>
            <p:nvPr/>
          </p:nvSpPr>
          <p:spPr>
            <a:xfrm>
              <a:off x="4306887" y="4344658"/>
              <a:ext cx="2615512" cy="5696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srgbClr val="4472C4">
                    <a:lumMod val="50000"/>
                  </a:srgbClr>
                </a:solidFill>
                <a:effectLst/>
                <a:uLnTx/>
                <a:uFillTx/>
                <a:latin typeface="IBM Plex Sans" panose="020B0503050000000000" pitchFamily="34" charset="0"/>
                <a:ea typeface="+mn-ea"/>
                <a:cs typeface="+mn-cs"/>
              </a:endParaRPr>
            </a:p>
          </p:txBody>
        </p:sp>
        <p:sp>
          <p:nvSpPr>
            <p:cNvPr id="12" name="TextBox 15">
              <a:extLst>
                <a:ext uri="{FF2B5EF4-FFF2-40B4-BE49-F238E27FC236}">
                  <a16:creationId xmlns:a16="http://schemas.microsoft.com/office/drawing/2014/main" id="{63C88939-475F-44DD-ED33-D63C867CAFEB}"/>
                </a:ext>
              </a:extLst>
            </p:cNvPr>
            <p:cNvSpPr txBox="1"/>
            <p:nvPr/>
          </p:nvSpPr>
          <p:spPr>
            <a:xfrm>
              <a:off x="4251438" y="4359877"/>
              <a:ext cx="2615512" cy="51874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Derivative Access 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US Clients Part 30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Exemption Granted by CFTC</a:t>
              </a:r>
            </a:p>
          </p:txBody>
        </p:sp>
      </p:grpSp>
      <p:grpSp>
        <p:nvGrpSpPr>
          <p:cNvPr id="18" name="Group 17">
            <a:extLst>
              <a:ext uri="{FF2B5EF4-FFF2-40B4-BE49-F238E27FC236}">
                <a16:creationId xmlns:a16="http://schemas.microsoft.com/office/drawing/2014/main" id="{A405CCED-59C8-A76B-BBB8-ECE13700E557}"/>
              </a:ext>
            </a:extLst>
          </p:cNvPr>
          <p:cNvGrpSpPr/>
          <p:nvPr/>
        </p:nvGrpSpPr>
        <p:grpSpPr>
          <a:xfrm>
            <a:off x="6817137" y="828308"/>
            <a:ext cx="2343824" cy="725868"/>
            <a:chOff x="-2697271" y="4763931"/>
            <a:chExt cx="2343824" cy="725868"/>
          </a:xfrm>
        </p:grpSpPr>
        <p:sp>
          <p:nvSpPr>
            <p:cNvPr id="13" name="Rectangle 12">
              <a:extLst>
                <a:ext uri="{FF2B5EF4-FFF2-40B4-BE49-F238E27FC236}">
                  <a16:creationId xmlns:a16="http://schemas.microsoft.com/office/drawing/2014/main" id="{EB832557-A4E3-AC28-FB66-10EC16E2B492}"/>
                </a:ext>
              </a:extLst>
            </p:cNvPr>
            <p:cNvSpPr/>
            <p:nvPr/>
          </p:nvSpPr>
          <p:spPr>
            <a:xfrm>
              <a:off x="-2581686" y="4763931"/>
              <a:ext cx="2128163" cy="72586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srgbClr val="4472C4">
                    <a:lumMod val="50000"/>
                  </a:srgbClr>
                </a:solidFill>
                <a:effectLst/>
                <a:uLnTx/>
                <a:uFillTx/>
                <a:latin typeface="IBM Plex Sans" panose="020B0503050000000000" pitchFamily="34" charset="0"/>
                <a:ea typeface="+mn-ea"/>
                <a:cs typeface="+mn-cs"/>
              </a:endParaRPr>
            </a:p>
          </p:txBody>
        </p:sp>
        <p:sp>
          <p:nvSpPr>
            <p:cNvPr id="14" name="TextBox 15">
              <a:extLst>
                <a:ext uri="{FF2B5EF4-FFF2-40B4-BE49-F238E27FC236}">
                  <a16:creationId xmlns:a16="http://schemas.microsoft.com/office/drawing/2014/main" id="{57F6092C-864E-F6DD-B939-E6E1EEA15DBA}"/>
                </a:ext>
              </a:extLst>
            </p:cNvPr>
            <p:cNvSpPr txBox="1"/>
            <p:nvPr/>
          </p:nvSpPr>
          <p:spPr>
            <a:xfrm>
              <a:off x="-2697271" y="4794278"/>
              <a:ext cx="2343824" cy="64633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Longer Trading Hours Overlaps to Asia,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 Europe and US</a:t>
              </a:r>
            </a:p>
          </p:txBody>
        </p:sp>
      </p:grpSp>
      <p:grpSp>
        <p:nvGrpSpPr>
          <p:cNvPr id="19" name="Group 18">
            <a:extLst>
              <a:ext uri="{FF2B5EF4-FFF2-40B4-BE49-F238E27FC236}">
                <a16:creationId xmlns:a16="http://schemas.microsoft.com/office/drawing/2014/main" id="{DAE95350-A86F-137A-A566-6E675D8A4160}"/>
              </a:ext>
            </a:extLst>
          </p:cNvPr>
          <p:cNvGrpSpPr/>
          <p:nvPr/>
        </p:nvGrpSpPr>
        <p:grpSpPr>
          <a:xfrm>
            <a:off x="9374124" y="731607"/>
            <a:ext cx="3030454" cy="822569"/>
            <a:chOff x="4276855" y="5602478"/>
            <a:chExt cx="3030454" cy="657515"/>
          </a:xfrm>
        </p:grpSpPr>
        <p:sp>
          <p:nvSpPr>
            <p:cNvPr id="15" name="Rectangle 14">
              <a:extLst>
                <a:ext uri="{FF2B5EF4-FFF2-40B4-BE49-F238E27FC236}">
                  <a16:creationId xmlns:a16="http://schemas.microsoft.com/office/drawing/2014/main" id="{4B37A6A6-B635-92E6-545C-C0C23128150F}"/>
                </a:ext>
              </a:extLst>
            </p:cNvPr>
            <p:cNvSpPr/>
            <p:nvPr/>
          </p:nvSpPr>
          <p:spPr>
            <a:xfrm>
              <a:off x="4648559" y="5602478"/>
              <a:ext cx="2350023" cy="65751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srgbClr val="4472C4">
                    <a:lumMod val="50000"/>
                  </a:srgbClr>
                </a:solidFill>
                <a:effectLst/>
                <a:uLnTx/>
                <a:uFillTx/>
                <a:latin typeface="IBM Plex Sans" panose="020B0503050000000000" pitchFamily="34" charset="0"/>
                <a:ea typeface="+mn-ea"/>
                <a:cs typeface="+mn-cs"/>
              </a:endParaRPr>
            </a:p>
          </p:txBody>
        </p:sp>
        <p:sp>
          <p:nvSpPr>
            <p:cNvPr id="16" name="TextBox 15">
              <a:extLst>
                <a:ext uri="{FF2B5EF4-FFF2-40B4-BE49-F238E27FC236}">
                  <a16:creationId xmlns:a16="http://schemas.microsoft.com/office/drawing/2014/main" id="{B1096F32-5C2C-BECC-9058-C839381B4F4D}"/>
                </a:ext>
              </a:extLst>
            </p:cNvPr>
            <p:cNvSpPr txBox="1"/>
            <p:nvPr/>
          </p:nvSpPr>
          <p:spPr>
            <a:xfrm>
              <a:off x="4276855" y="5679775"/>
              <a:ext cx="3030454" cy="516641"/>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Trade onshore like offshore.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All transactions traded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0" cap="none" spc="0" normalizeH="0" baseline="0" noProof="0" dirty="0">
                  <a:ln>
                    <a:noFill/>
                  </a:ln>
                  <a:solidFill>
                    <a:srgbClr val="4472C4">
                      <a:lumMod val="50000"/>
                    </a:srgbClr>
                  </a:solidFill>
                  <a:effectLst/>
                  <a:uLnTx/>
                  <a:uFillTx/>
                  <a:latin typeface="IBM Plex Sans" panose="020B0503050000000000" pitchFamily="34" charset="0"/>
                  <a:ea typeface="+mn-ea"/>
                  <a:cs typeface="+mn-cs"/>
                </a:rPr>
                <a:t>settled in US Dollar </a:t>
              </a:r>
            </a:p>
          </p:txBody>
        </p:sp>
      </p:grpSp>
      <p:sp>
        <p:nvSpPr>
          <p:cNvPr id="22" name="TextBox 21">
            <a:extLst>
              <a:ext uri="{FF2B5EF4-FFF2-40B4-BE49-F238E27FC236}">
                <a16:creationId xmlns:a16="http://schemas.microsoft.com/office/drawing/2014/main" id="{2E90A0BF-C198-C7AC-CA9F-7569FDCE9BE4}"/>
              </a:ext>
            </a:extLst>
          </p:cNvPr>
          <p:cNvSpPr txBox="1"/>
          <p:nvPr/>
        </p:nvSpPr>
        <p:spPr>
          <a:xfrm>
            <a:off x="419742" y="5901387"/>
            <a:ext cx="1124908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IBM Plex Sans" panose="020B0503050000000000"/>
                <a:ea typeface="+mn-ea"/>
                <a:cs typeface="Arial" panose="020B0604020202020204" pitchFamily="34" charset="0"/>
              </a:rPr>
              <a:t>A preferred Financial Gateway for both Inbound and Outbound Investments and Hedging needs</a:t>
            </a:r>
            <a:endParaRPr kumimoji="0" lang="en-US" sz="1800" b="1" i="0" u="none" strike="noStrike" kern="1200" cap="none" spc="0" normalizeH="0" baseline="0" noProof="0" dirty="0">
              <a:ln>
                <a:noFill/>
              </a:ln>
              <a:solidFill>
                <a:srgbClr val="4472C4">
                  <a:lumMod val="50000"/>
                </a:srgbClr>
              </a:solidFill>
              <a:effectLst/>
              <a:uLnTx/>
              <a:uFillTx/>
              <a:latin typeface="IBM Plex Sans" panose="020B0503050000000000"/>
              <a:ea typeface="+mn-ea"/>
              <a:cs typeface="+mn-cs"/>
            </a:endParaRPr>
          </a:p>
        </p:txBody>
      </p:sp>
      <p:sp>
        <p:nvSpPr>
          <p:cNvPr id="60" name="TextBox 59">
            <a:extLst>
              <a:ext uri="{FF2B5EF4-FFF2-40B4-BE49-F238E27FC236}">
                <a16:creationId xmlns:a16="http://schemas.microsoft.com/office/drawing/2014/main" id="{C064575E-8F9F-A764-AA62-D3160E642204}"/>
              </a:ext>
            </a:extLst>
          </p:cNvPr>
          <p:cNvSpPr txBox="1"/>
          <p:nvPr/>
        </p:nvSpPr>
        <p:spPr>
          <a:xfrm>
            <a:off x="3566833" y="2106772"/>
            <a:ext cx="20242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BM Plex Sans" panose="020B0503050000000000"/>
                <a:ea typeface="+mn-ea"/>
                <a:cs typeface="Arial" panose="020B0604020202020204" pitchFamily="34" charset="0"/>
              </a:rPr>
              <a:t>Inbound Access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27A5764B-C175-C53B-E4BD-6E7FCE0DA2FA}"/>
              </a:ext>
            </a:extLst>
          </p:cNvPr>
          <p:cNvSpPr/>
          <p:nvPr/>
        </p:nvSpPr>
        <p:spPr>
          <a:xfrm>
            <a:off x="277089" y="2012564"/>
            <a:ext cx="8499076" cy="366621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pic>
        <p:nvPicPr>
          <p:cNvPr id="68" name="Picture 2" descr="What is Bond - Meaning, Types &amp; YTM Calculation Process">
            <a:extLst>
              <a:ext uri="{FF2B5EF4-FFF2-40B4-BE49-F238E27FC236}">
                <a16:creationId xmlns:a16="http://schemas.microsoft.com/office/drawing/2014/main" id="{7C5189B9-D12A-3745-2E96-0A5527B4F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834" y="4768631"/>
            <a:ext cx="1367014" cy="683507"/>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le 21">
            <a:extLst>
              <a:ext uri="{FF2B5EF4-FFF2-40B4-BE49-F238E27FC236}">
                <a16:creationId xmlns:a16="http://schemas.microsoft.com/office/drawing/2014/main" id="{09B4B902-5FCE-6798-3B0B-7C9329727B45}"/>
              </a:ext>
            </a:extLst>
          </p:cNvPr>
          <p:cNvSpPr/>
          <p:nvPr/>
        </p:nvSpPr>
        <p:spPr>
          <a:xfrm>
            <a:off x="1255634" y="4252033"/>
            <a:ext cx="4230688" cy="5266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Debt Securities Market &amp; ISX Platform  </a:t>
            </a:r>
            <a:endParaRPr kumimoji="0" lang="en-GB" sz="12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grpSp>
        <p:nvGrpSpPr>
          <p:cNvPr id="73" name="Group 72">
            <a:extLst>
              <a:ext uri="{FF2B5EF4-FFF2-40B4-BE49-F238E27FC236}">
                <a16:creationId xmlns:a16="http://schemas.microsoft.com/office/drawing/2014/main" id="{C5E27A7D-CD1B-5C76-180A-B5279EB9547F}"/>
              </a:ext>
            </a:extLst>
          </p:cNvPr>
          <p:cNvGrpSpPr/>
          <p:nvPr/>
        </p:nvGrpSpPr>
        <p:grpSpPr>
          <a:xfrm>
            <a:off x="1039256" y="2707178"/>
            <a:ext cx="6974741" cy="1393157"/>
            <a:chOff x="430540" y="2787826"/>
            <a:chExt cx="6974741" cy="1393157"/>
          </a:xfrm>
        </p:grpSpPr>
        <p:sp>
          <p:nvSpPr>
            <p:cNvPr id="62" name="Rounded Rectangle 4">
              <a:extLst>
                <a:ext uri="{FF2B5EF4-FFF2-40B4-BE49-F238E27FC236}">
                  <a16:creationId xmlns:a16="http://schemas.microsoft.com/office/drawing/2014/main" id="{5551D184-15CE-C7C2-6F29-30C40948CA3D}"/>
                </a:ext>
              </a:extLst>
            </p:cNvPr>
            <p:cNvSpPr/>
            <p:nvPr/>
          </p:nvSpPr>
          <p:spPr>
            <a:xfrm>
              <a:off x="2217399" y="2814330"/>
              <a:ext cx="1627280" cy="5698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Single Stock</a:t>
              </a:r>
              <a:br>
                <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Future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Options</a:t>
              </a:r>
              <a:br>
                <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endPar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63" name="Rounded Rectangle 13">
              <a:extLst>
                <a:ext uri="{FF2B5EF4-FFF2-40B4-BE49-F238E27FC236}">
                  <a16:creationId xmlns:a16="http://schemas.microsoft.com/office/drawing/2014/main" id="{48FEE332-6A4E-49F0-CB2B-4BD051DA7046}"/>
                </a:ext>
              </a:extLst>
            </p:cNvPr>
            <p:cNvSpPr/>
            <p:nvPr/>
          </p:nvSpPr>
          <p:spPr>
            <a:xfrm>
              <a:off x="430540" y="2787826"/>
              <a:ext cx="1587195" cy="776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Equity Indices</a:t>
              </a:r>
              <a:b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Future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Options</a:t>
              </a:r>
              <a:b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endPar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sp>
          <p:nvSpPr>
            <p:cNvPr id="64" name="Rounded Rectangle 15">
              <a:extLst>
                <a:ext uri="{FF2B5EF4-FFF2-40B4-BE49-F238E27FC236}">
                  <a16:creationId xmlns:a16="http://schemas.microsoft.com/office/drawing/2014/main" id="{E4A5C138-B078-4C42-EDCF-D7E388C6F65C}"/>
                </a:ext>
              </a:extLst>
            </p:cNvPr>
            <p:cNvSpPr/>
            <p:nvPr/>
          </p:nvSpPr>
          <p:spPr>
            <a:xfrm>
              <a:off x="3957296" y="2900024"/>
              <a:ext cx="1810302" cy="6108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Currency</a:t>
              </a:r>
              <a:b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Futures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Options</a:t>
              </a:r>
            </a:p>
          </p:txBody>
        </p:sp>
        <p:pic>
          <p:nvPicPr>
            <p:cNvPr id="65" name="Picture 64">
              <a:extLst>
                <a:ext uri="{FF2B5EF4-FFF2-40B4-BE49-F238E27FC236}">
                  <a16:creationId xmlns:a16="http://schemas.microsoft.com/office/drawing/2014/main" id="{E0DBD71F-2E4F-4F02-3366-898B0A7E7B71}"/>
                </a:ext>
              </a:extLst>
            </p:cNvPr>
            <p:cNvPicPr>
              <a:picLocks noChangeAspect="1"/>
            </p:cNvPicPr>
            <p:nvPr/>
          </p:nvPicPr>
          <p:blipFill>
            <a:blip r:embed="rId3"/>
            <a:stretch>
              <a:fillRect/>
            </a:stretch>
          </p:blipFill>
          <p:spPr>
            <a:xfrm>
              <a:off x="2681991" y="3561950"/>
              <a:ext cx="577906" cy="600569"/>
            </a:xfrm>
            <a:prstGeom prst="rect">
              <a:avLst/>
            </a:prstGeom>
          </p:spPr>
        </p:pic>
        <p:pic>
          <p:nvPicPr>
            <p:cNvPr id="67" name="Picture 66">
              <a:extLst>
                <a:ext uri="{FF2B5EF4-FFF2-40B4-BE49-F238E27FC236}">
                  <a16:creationId xmlns:a16="http://schemas.microsoft.com/office/drawing/2014/main" id="{0ECAC9D1-2029-8DF6-AEC9-BF967E7AD168}"/>
                </a:ext>
              </a:extLst>
            </p:cNvPr>
            <p:cNvPicPr>
              <a:picLocks noChangeAspect="1"/>
            </p:cNvPicPr>
            <p:nvPr/>
          </p:nvPicPr>
          <p:blipFill>
            <a:blip r:embed="rId4"/>
            <a:stretch>
              <a:fillRect/>
            </a:stretch>
          </p:blipFill>
          <p:spPr>
            <a:xfrm>
              <a:off x="897956" y="3580414"/>
              <a:ext cx="701044" cy="600569"/>
            </a:xfrm>
            <a:prstGeom prst="rect">
              <a:avLst/>
            </a:prstGeom>
          </p:spPr>
        </p:pic>
        <p:pic>
          <p:nvPicPr>
            <p:cNvPr id="1026" name="Picture 2" descr="Red indian rupee icon - Free red currency icons">
              <a:extLst>
                <a:ext uri="{FF2B5EF4-FFF2-40B4-BE49-F238E27FC236}">
                  <a16:creationId xmlns:a16="http://schemas.microsoft.com/office/drawing/2014/main" id="{6B4F9405-A4AF-DA45-0F38-8BEDD61171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2618" y="3643884"/>
              <a:ext cx="529977" cy="478580"/>
            </a:xfrm>
            <a:prstGeom prst="rect">
              <a:avLst/>
            </a:prstGeom>
            <a:noFill/>
            <a:extLst>
              <a:ext uri="{909E8E84-426E-40DD-AFC4-6F175D3DCCD1}">
                <a14:hiddenFill xmlns:a14="http://schemas.microsoft.com/office/drawing/2010/main">
                  <a:solidFill>
                    <a:srgbClr val="FFFFFF"/>
                  </a:solidFill>
                </a14:hiddenFill>
              </a:ext>
            </a:extLst>
          </p:spPr>
        </p:pic>
        <p:sp>
          <p:nvSpPr>
            <p:cNvPr id="70" name="Rounded Rectangle 4">
              <a:extLst>
                <a:ext uri="{FF2B5EF4-FFF2-40B4-BE49-F238E27FC236}">
                  <a16:creationId xmlns:a16="http://schemas.microsoft.com/office/drawing/2014/main" id="{35D76484-4064-1653-C5B5-290CFF1CA565}"/>
                </a:ext>
              </a:extLst>
            </p:cNvPr>
            <p:cNvSpPr/>
            <p:nvPr/>
          </p:nvSpPr>
          <p:spPr>
            <a:xfrm>
              <a:off x="6089971" y="2840834"/>
              <a:ext cx="1315310" cy="5698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Depository </a:t>
              </a:r>
              <a:b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Receipts</a:t>
              </a:r>
              <a:br>
                <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br>
              <a:endPar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71" name="Picture 70">
              <a:extLst>
                <a:ext uri="{FF2B5EF4-FFF2-40B4-BE49-F238E27FC236}">
                  <a16:creationId xmlns:a16="http://schemas.microsoft.com/office/drawing/2014/main" id="{05CCDFA6-A13C-72BE-EC2A-8A10B7AE9906}"/>
                </a:ext>
              </a:extLst>
            </p:cNvPr>
            <p:cNvPicPr>
              <a:picLocks noChangeAspect="1"/>
            </p:cNvPicPr>
            <p:nvPr/>
          </p:nvPicPr>
          <p:blipFill>
            <a:blip r:embed="rId6"/>
            <a:stretch>
              <a:fillRect/>
            </a:stretch>
          </p:blipFill>
          <p:spPr>
            <a:xfrm>
              <a:off x="6462383" y="3541298"/>
              <a:ext cx="529977" cy="606446"/>
            </a:xfrm>
            <a:prstGeom prst="rect">
              <a:avLst/>
            </a:prstGeom>
          </p:spPr>
        </p:pic>
      </p:grpSp>
      <p:pic>
        <p:nvPicPr>
          <p:cNvPr id="72" name="Picture 71">
            <a:extLst>
              <a:ext uri="{FF2B5EF4-FFF2-40B4-BE49-F238E27FC236}">
                <a16:creationId xmlns:a16="http://schemas.microsoft.com/office/drawing/2014/main" id="{DA7D0A35-0866-445C-02E8-5969CBD6317D}"/>
              </a:ext>
            </a:extLst>
          </p:cNvPr>
          <p:cNvPicPr>
            <a:picLocks noChangeAspect="1"/>
          </p:cNvPicPr>
          <p:nvPr/>
        </p:nvPicPr>
        <p:blipFill>
          <a:blip r:embed="rId7"/>
          <a:stretch>
            <a:fillRect/>
          </a:stretch>
        </p:blipFill>
        <p:spPr>
          <a:xfrm>
            <a:off x="3603624" y="4778714"/>
            <a:ext cx="529977" cy="688797"/>
          </a:xfrm>
          <a:prstGeom prst="rect">
            <a:avLst/>
          </a:prstGeom>
        </p:spPr>
      </p:pic>
      <p:sp>
        <p:nvSpPr>
          <p:cNvPr id="74" name="Rectangle 73">
            <a:extLst>
              <a:ext uri="{FF2B5EF4-FFF2-40B4-BE49-F238E27FC236}">
                <a16:creationId xmlns:a16="http://schemas.microsoft.com/office/drawing/2014/main" id="{2BBE947F-898A-D3A9-4CEB-0445478E33CD}"/>
              </a:ext>
            </a:extLst>
          </p:cNvPr>
          <p:cNvSpPr/>
          <p:nvPr/>
        </p:nvSpPr>
        <p:spPr>
          <a:xfrm>
            <a:off x="8987475" y="2012564"/>
            <a:ext cx="3030454" cy="366621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IBM Plex Sans" panose="020B0503050203000203" pitchFamily="34" charset="0"/>
              <a:ea typeface="+mn-ea"/>
              <a:cs typeface="+mn-cs"/>
            </a:endParaRPr>
          </a:p>
        </p:txBody>
      </p:sp>
      <p:sp>
        <p:nvSpPr>
          <p:cNvPr id="75" name="TextBox 74">
            <a:extLst>
              <a:ext uri="{FF2B5EF4-FFF2-40B4-BE49-F238E27FC236}">
                <a16:creationId xmlns:a16="http://schemas.microsoft.com/office/drawing/2014/main" id="{9BE74083-5E8A-E43A-245A-BD014767E311}"/>
              </a:ext>
            </a:extLst>
          </p:cNvPr>
          <p:cNvSpPr txBox="1"/>
          <p:nvPr/>
        </p:nvSpPr>
        <p:spPr>
          <a:xfrm>
            <a:off x="9538332" y="2106772"/>
            <a:ext cx="21140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IBM Plex Sans" panose="020B0503050000000000"/>
                <a:ea typeface="+mn-ea"/>
                <a:cs typeface="Arial" panose="020B0604020202020204" pitchFamily="34" charset="0"/>
              </a:rPr>
              <a:t>Outbound Access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ounded Rectangle 4">
            <a:extLst>
              <a:ext uri="{FF2B5EF4-FFF2-40B4-BE49-F238E27FC236}">
                <a16:creationId xmlns:a16="http://schemas.microsoft.com/office/drawing/2014/main" id="{49FE6F53-82B4-AFD8-7C2E-9BC560D8DC6C}"/>
              </a:ext>
            </a:extLst>
          </p:cNvPr>
          <p:cNvSpPr/>
          <p:nvPr/>
        </p:nvSpPr>
        <p:spPr>
          <a:xfrm>
            <a:off x="9632467" y="2816974"/>
            <a:ext cx="1925746"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US Stocks^</a:t>
            </a:r>
            <a:endParaRPr kumimoji="0" lang="en-GB" sz="1400" b="1"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77" name="Picture 76">
            <a:extLst>
              <a:ext uri="{FF2B5EF4-FFF2-40B4-BE49-F238E27FC236}">
                <a16:creationId xmlns:a16="http://schemas.microsoft.com/office/drawing/2014/main" id="{DF838F18-5CE1-7720-AED5-D598C95B72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0467" y="4258654"/>
            <a:ext cx="550847" cy="550847"/>
          </a:xfrm>
          <a:prstGeom prst="rect">
            <a:avLst/>
          </a:prstGeom>
        </p:spPr>
      </p:pic>
      <p:pic>
        <p:nvPicPr>
          <p:cNvPr id="78" name="Picture 77">
            <a:extLst>
              <a:ext uri="{FF2B5EF4-FFF2-40B4-BE49-F238E27FC236}">
                <a16:creationId xmlns:a16="http://schemas.microsoft.com/office/drawing/2014/main" id="{946AD03A-D7E6-C61B-84F0-AF40B99ADD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85101" y="3488449"/>
            <a:ext cx="550847" cy="550847"/>
          </a:xfrm>
          <a:prstGeom prst="rect">
            <a:avLst/>
          </a:prstGeom>
        </p:spPr>
      </p:pic>
      <p:pic>
        <p:nvPicPr>
          <p:cNvPr id="79" name="Picture 78">
            <a:extLst>
              <a:ext uri="{FF2B5EF4-FFF2-40B4-BE49-F238E27FC236}">
                <a16:creationId xmlns:a16="http://schemas.microsoft.com/office/drawing/2014/main" id="{0BB38B6C-956A-D787-CE2A-A9305C6DE8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88259" y="3484983"/>
            <a:ext cx="550847" cy="550847"/>
          </a:xfrm>
          <a:prstGeom prst="rect">
            <a:avLst/>
          </a:prstGeom>
        </p:spPr>
      </p:pic>
      <p:pic>
        <p:nvPicPr>
          <p:cNvPr id="80" name="Picture 79">
            <a:extLst>
              <a:ext uri="{FF2B5EF4-FFF2-40B4-BE49-F238E27FC236}">
                <a16:creationId xmlns:a16="http://schemas.microsoft.com/office/drawing/2014/main" id="{074C4FBD-5310-BCD4-F237-6E826AF5ADB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0673" y="3501405"/>
            <a:ext cx="550847" cy="550847"/>
          </a:xfrm>
          <a:prstGeom prst="rect">
            <a:avLst/>
          </a:prstGeom>
        </p:spPr>
      </p:pic>
      <p:pic>
        <p:nvPicPr>
          <p:cNvPr id="81" name="Picture 80">
            <a:extLst>
              <a:ext uri="{FF2B5EF4-FFF2-40B4-BE49-F238E27FC236}">
                <a16:creationId xmlns:a16="http://schemas.microsoft.com/office/drawing/2014/main" id="{BDFC11BF-718C-30E3-1C03-BD7508B5B97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32822" y="4265841"/>
            <a:ext cx="550847" cy="550847"/>
          </a:xfrm>
          <a:prstGeom prst="rect">
            <a:avLst/>
          </a:prstGeom>
        </p:spPr>
      </p:pic>
      <p:sp>
        <p:nvSpPr>
          <p:cNvPr id="82" name="Rectangle 81">
            <a:extLst>
              <a:ext uri="{FF2B5EF4-FFF2-40B4-BE49-F238E27FC236}">
                <a16:creationId xmlns:a16="http://schemas.microsoft.com/office/drawing/2014/main" id="{380F7735-4D4A-D341-C171-D74C2A4E115B}"/>
              </a:ext>
            </a:extLst>
          </p:cNvPr>
          <p:cNvSpPr/>
          <p:nvPr/>
        </p:nvSpPr>
        <p:spPr>
          <a:xfrm>
            <a:off x="10021870" y="5387543"/>
            <a:ext cx="199605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lumMod val="50000"/>
                    <a:lumOff val="50000"/>
                  </a:prstClr>
                </a:solidFill>
                <a:effectLst/>
                <a:uLnTx/>
                <a:uFillTx/>
                <a:latin typeface="IBM Plex Sans" panose="020B0503050000000000" pitchFamily="34" charset="0"/>
                <a:ea typeface="+mn-ea"/>
                <a:cs typeface="+mn-cs"/>
              </a:rPr>
              <a:t>*in form of Unsponsored Depository Receipts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700" b="0" i="0" u="none" strike="noStrike" kern="1200" cap="none" spc="0" normalizeH="0" baseline="0" noProof="0" dirty="0">
                <a:ln>
                  <a:noFill/>
                </a:ln>
                <a:solidFill>
                  <a:prstClr val="black">
                    <a:lumMod val="50000"/>
                    <a:lumOff val="50000"/>
                  </a:prstClr>
                </a:solidFill>
                <a:effectLst/>
                <a:uLnTx/>
                <a:uFillTx/>
                <a:latin typeface="IBM Plex Sans" panose="020B0503050000000000" pitchFamily="34" charset="0"/>
                <a:ea typeface="+mn-ea"/>
                <a:cs typeface="+mn-cs"/>
              </a:rPr>
              <a:t>under IFSCA Regulatory Sandbox</a:t>
            </a:r>
          </a:p>
        </p:txBody>
      </p:sp>
      <p:sp>
        <p:nvSpPr>
          <p:cNvPr id="2" name="Rounded Rectangle 21">
            <a:extLst>
              <a:ext uri="{FF2B5EF4-FFF2-40B4-BE49-F238E27FC236}">
                <a16:creationId xmlns:a16="http://schemas.microsoft.com/office/drawing/2014/main" id="{9070C0A8-6DED-597D-758A-AE2C37411B43}"/>
              </a:ext>
            </a:extLst>
          </p:cNvPr>
          <p:cNvSpPr/>
          <p:nvPr/>
        </p:nvSpPr>
        <p:spPr>
          <a:xfrm>
            <a:off x="5273230" y="4258654"/>
            <a:ext cx="3107012" cy="5266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IBM Plex Sans" panose="020B0503050203000203" pitchFamily="34" charset="0"/>
                <a:ea typeface="+mn-ea"/>
                <a:cs typeface="+mn-cs"/>
              </a:rPr>
              <a:t>Equity Listing</a:t>
            </a:r>
            <a:endParaRPr kumimoji="0" lang="en-GB" sz="12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endParaRPr>
          </a:p>
        </p:txBody>
      </p:sp>
      <p:pic>
        <p:nvPicPr>
          <p:cNvPr id="4" name="Picture 3">
            <a:extLst>
              <a:ext uri="{FF2B5EF4-FFF2-40B4-BE49-F238E27FC236}">
                <a16:creationId xmlns:a16="http://schemas.microsoft.com/office/drawing/2014/main" id="{006D0E52-4E2B-0FAD-65BB-728096176456}"/>
              </a:ext>
            </a:extLst>
          </p:cNvPr>
          <p:cNvPicPr>
            <a:picLocks noChangeAspect="1"/>
          </p:cNvPicPr>
          <p:nvPr/>
        </p:nvPicPr>
        <p:blipFill>
          <a:blip r:embed="rId13"/>
          <a:stretch>
            <a:fillRect/>
          </a:stretch>
        </p:blipFill>
        <p:spPr>
          <a:xfrm>
            <a:off x="6466761" y="4718575"/>
            <a:ext cx="734628" cy="728703"/>
          </a:xfrm>
          <a:prstGeom prst="rect">
            <a:avLst/>
          </a:prstGeom>
        </p:spPr>
      </p:pic>
      <p:sp>
        <p:nvSpPr>
          <p:cNvPr id="3" name="Slide Number Placeholder 2">
            <a:extLst>
              <a:ext uri="{FF2B5EF4-FFF2-40B4-BE49-F238E27FC236}">
                <a16:creationId xmlns:a16="http://schemas.microsoft.com/office/drawing/2014/main" id="{CAAA6FEE-FB94-5321-5082-BF89BC74B49B}"/>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39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9EF91-D05E-17D8-B3BC-E9161EAE3C6F}"/>
              </a:ext>
            </a:extLst>
          </p:cNvPr>
          <p:cNvSpPr>
            <a:spLocks noGrp="1"/>
          </p:cNvSpPr>
          <p:nvPr>
            <p:ph type="sldNum" sz="quarter" idx="10"/>
          </p:nvPr>
        </p:nvSpPr>
        <p:spPr/>
        <p:txBody>
          <a:bodyPr/>
          <a:lstStyle/>
          <a:p>
            <a:fld id="{4F0DFB84-FD47-4CF3-87EF-FADFACF0B2F8}" type="slidenum">
              <a:rPr lang="en-IN" smtClean="0"/>
              <a:t>4</a:t>
            </a:fld>
            <a:endParaRPr lang="en-IN"/>
          </a:p>
        </p:txBody>
      </p:sp>
      <p:sp>
        <p:nvSpPr>
          <p:cNvPr id="4" name="TextBox 3">
            <a:extLst>
              <a:ext uri="{FF2B5EF4-FFF2-40B4-BE49-F238E27FC236}">
                <a16:creationId xmlns:a16="http://schemas.microsoft.com/office/drawing/2014/main" id="{CBB71EC5-F5CD-C39B-602D-E3850606C754}"/>
              </a:ext>
            </a:extLst>
          </p:cNvPr>
          <p:cNvSpPr txBox="1"/>
          <p:nvPr/>
        </p:nvSpPr>
        <p:spPr>
          <a:xfrm>
            <a:off x="369444" y="107936"/>
            <a:ext cx="11483616" cy="584775"/>
          </a:xfrm>
          <a:prstGeom prst="rect">
            <a:avLst/>
          </a:prstGeom>
          <a:noFill/>
        </p:spPr>
        <p:txBody>
          <a:bodyPr wrap="square">
            <a:spAutoFit/>
          </a:bodyPr>
          <a:lstStyle/>
          <a:p>
            <a:r>
              <a:rPr lang="en-US" sz="3200" b="1" dirty="0">
                <a:solidFill>
                  <a:srgbClr val="342A66"/>
                </a:solidFill>
                <a:latin typeface="IBM Plex Sans" panose="020B0503050203000203" pitchFamily="34" charset="0"/>
              </a:rPr>
              <a:t>Tax Benefits – At Par with Global IFC</a:t>
            </a:r>
            <a:endParaRPr lang="en-IN" sz="3200" b="1" dirty="0">
              <a:solidFill>
                <a:srgbClr val="342A66"/>
              </a:solidFill>
            </a:endParaRPr>
          </a:p>
        </p:txBody>
      </p:sp>
      <p:sp>
        <p:nvSpPr>
          <p:cNvPr id="2" name="TextBox 1">
            <a:extLst>
              <a:ext uri="{FF2B5EF4-FFF2-40B4-BE49-F238E27FC236}">
                <a16:creationId xmlns:a16="http://schemas.microsoft.com/office/drawing/2014/main" id="{923441B4-E419-F51F-B891-EF1EB5277F53}"/>
              </a:ext>
            </a:extLst>
          </p:cNvPr>
          <p:cNvSpPr txBox="1"/>
          <p:nvPr/>
        </p:nvSpPr>
        <p:spPr>
          <a:xfrm>
            <a:off x="1193075" y="684006"/>
            <a:ext cx="2511617" cy="338554"/>
          </a:xfrm>
          <a:prstGeom prst="rect">
            <a:avLst/>
          </a:prstGeom>
          <a:noFill/>
        </p:spPr>
        <p:txBody>
          <a:bodyPr wrap="square">
            <a:spAutoFit/>
          </a:bodyPr>
          <a:lstStyle/>
          <a:p>
            <a:pPr algn="ctr"/>
            <a:r>
              <a:rPr lang="en-IN" sz="1600" b="1" dirty="0">
                <a:latin typeface="IBM Plex Sans" panose="020B0503050000000000" pitchFamily="34" charset="0"/>
              </a:rPr>
              <a:t>Tax Benefits for All</a:t>
            </a:r>
          </a:p>
        </p:txBody>
      </p:sp>
      <p:grpSp>
        <p:nvGrpSpPr>
          <p:cNvPr id="5" name="Group 4">
            <a:extLst>
              <a:ext uri="{FF2B5EF4-FFF2-40B4-BE49-F238E27FC236}">
                <a16:creationId xmlns:a16="http://schemas.microsoft.com/office/drawing/2014/main" id="{A6975EDD-0D61-1F06-EAB6-4959991BFAFD}"/>
              </a:ext>
            </a:extLst>
          </p:cNvPr>
          <p:cNvGrpSpPr/>
          <p:nvPr/>
        </p:nvGrpSpPr>
        <p:grpSpPr>
          <a:xfrm>
            <a:off x="4705411" y="1998175"/>
            <a:ext cx="2781176" cy="2755632"/>
            <a:chOff x="4705411" y="1998175"/>
            <a:chExt cx="2781176" cy="2755632"/>
          </a:xfrm>
        </p:grpSpPr>
        <p:grpSp>
          <p:nvGrpSpPr>
            <p:cNvPr id="6" name="Group 5">
              <a:extLst>
                <a:ext uri="{FF2B5EF4-FFF2-40B4-BE49-F238E27FC236}">
                  <a16:creationId xmlns:a16="http://schemas.microsoft.com/office/drawing/2014/main" id="{E4752495-FA7A-62A3-47D5-B7E3AEDB7048}"/>
                </a:ext>
              </a:extLst>
            </p:cNvPr>
            <p:cNvGrpSpPr/>
            <p:nvPr/>
          </p:nvGrpSpPr>
          <p:grpSpPr>
            <a:xfrm>
              <a:off x="4705411" y="1998175"/>
              <a:ext cx="2781176" cy="2755632"/>
              <a:chOff x="4748252" y="1262062"/>
              <a:chExt cx="3701745" cy="3667747"/>
            </a:xfrm>
          </p:grpSpPr>
          <p:pic>
            <p:nvPicPr>
              <p:cNvPr id="8" name="Picture 7">
                <a:extLst>
                  <a:ext uri="{FF2B5EF4-FFF2-40B4-BE49-F238E27FC236}">
                    <a16:creationId xmlns:a16="http://schemas.microsoft.com/office/drawing/2014/main" id="{63B528B4-9958-3B15-B66E-4346F453BCBA}"/>
                  </a:ext>
                </a:extLst>
              </p:cNvPr>
              <p:cNvPicPr>
                <a:picLocks noChangeAspect="1"/>
              </p:cNvPicPr>
              <p:nvPr/>
            </p:nvPicPr>
            <p:blipFill>
              <a:blip r:embed="rId2"/>
              <a:stretch>
                <a:fillRect/>
              </a:stretch>
            </p:blipFill>
            <p:spPr>
              <a:xfrm>
                <a:off x="4748252" y="1262062"/>
                <a:ext cx="1771650" cy="3585127"/>
              </a:xfrm>
              <a:prstGeom prst="rect">
                <a:avLst/>
              </a:prstGeom>
            </p:spPr>
          </p:pic>
          <p:pic>
            <p:nvPicPr>
              <p:cNvPr id="9" name="Picture 8">
                <a:extLst>
                  <a:ext uri="{FF2B5EF4-FFF2-40B4-BE49-F238E27FC236}">
                    <a16:creationId xmlns:a16="http://schemas.microsoft.com/office/drawing/2014/main" id="{8CCAD221-E60A-10FD-D988-0794EA620E89}"/>
                  </a:ext>
                </a:extLst>
              </p:cNvPr>
              <p:cNvPicPr>
                <a:picLocks noChangeAspect="1"/>
              </p:cNvPicPr>
              <p:nvPr/>
            </p:nvPicPr>
            <p:blipFill>
              <a:blip r:embed="rId3"/>
              <a:stretch>
                <a:fillRect/>
              </a:stretch>
            </p:blipFill>
            <p:spPr>
              <a:xfrm>
                <a:off x="6440222" y="1262062"/>
                <a:ext cx="2009775" cy="3667747"/>
              </a:xfrm>
              <a:prstGeom prst="rect">
                <a:avLst/>
              </a:prstGeom>
            </p:spPr>
          </p:pic>
        </p:grpSp>
        <p:pic>
          <p:nvPicPr>
            <p:cNvPr id="7" name="Picture 6">
              <a:extLst>
                <a:ext uri="{FF2B5EF4-FFF2-40B4-BE49-F238E27FC236}">
                  <a16:creationId xmlns:a16="http://schemas.microsoft.com/office/drawing/2014/main" id="{02BDFC21-3E85-C5F2-3EC3-16E8FB03E537}"/>
                </a:ext>
              </a:extLst>
            </p:cNvPr>
            <p:cNvPicPr>
              <a:picLocks noChangeAspect="1"/>
            </p:cNvPicPr>
            <p:nvPr/>
          </p:nvPicPr>
          <p:blipFill>
            <a:blip r:embed="rId4"/>
            <a:stretch>
              <a:fillRect/>
            </a:stretch>
          </p:blipFill>
          <p:spPr>
            <a:xfrm>
              <a:off x="5224583" y="2301374"/>
              <a:ext cx="1650295" cy="1966308"/>
            </a:xfrm>
            <a:prstGeom prst="rect">
              <a:avLst/>
            </a:prstGeom>
          </p:spPr>
        </p:pic>
      </p:grpSp>
      <p:sp>
        <p:nvSpPr>
          <p:cNvPr id="10" name="TextBox 9">
            <a:extLst>
              <a:ext uri="{FF2B5EF4-FFF2-40B4-BE49-F238E27FC236}">
                <a16:creationId xmlns:a16="http://schemas.microsoft.com/office/drawing/2014/main" id="{C122680F-7D4A-B042-152C-5A22D5F058DC}"/>
              </a:ext>
            </a:extLst>
          </p:cNvPr>
          <p:cNvSpPr txBox="1"/>
          <p:nvPr/>
        </p:nvSpPr>
        <p:spPr>
          <a:xfrm>
            <a:off x="7599114" y="632466"/>
            <a:ext cx="4253946" cy="338554"/>
          </a:xfrm>
          <a:prstGeom prst="rect">
            <a:avLst/>
          </a:prstGeom>
          <a:noFill/>
        </p:spPr>
        <p:txBody>
          <a:bodyPr wrap="square">
            <a:spAutoFit/>
          </a:bodyPr>
          <a:lstStyle/>
          <a:p>
            <a:pPr algn="ctr"/>
            <a:r>
              <a:rPr lang="en-IN" sz="1600" b="1" dirty="0">
                <a:latin typeface="IBM Plex Sans" panose="020B0503050000000000" pitchFamily="34" charset="0"/>
              </a:rPr>
              <a:t>Tax Benefits for Entities in GIFT IFSC</a:t>
            </a:r>
          </a:p>
        </p:txBody>
      </p:sp>
      <p:sp>
        <p:nvSpPr>
          <p:cNvPr id="11" name="Rectangle 10">
            <a:extLst>
              <a:ext uri="{FF2B5EF4-FFF2-40B4-BE49-F238E27FC236}">
                <a16:creationId xmlns:a16="http://schemas.microsoft.com/office/drawing/2014/main" id="{42F7EF66-4183-8DC3-08B6-8836AAF78225}"/>
              </a:ext>
            </a:extLst>
          </p:cNvPr>
          <p:cNvSpPr/>
          <p:nvPr/>
        </p:nvSpPr>
        <p:spPr>
          <a:xfrm>
            <a:off x="7711640" y="1136698"/>
            <a:ext cx="4268326" cy="508883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Wingdings" panose="05000000000000000000" pitchFamily="2" charset="2"/>
              <a:buChar char="q"/>
            </a:pPr>
            <a:endParaRPr lang="en-IN" sz="1200" b="0"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IN" sz="1200" b="1" i="0" u="none" strike="noStrike" baseline="0" dirty="0">
                <a:solidFill>
                  <a:srgbClr val="000000"/>
                </a:solidFill>
                <a:latin typeface="IBM Plex Sans" panose="020B0503050000000000" pitchFamily="34" charset="0"/>
              </a:rPr>
              <a:t>9% </a:t>
            </a:r>
            <a:r>
              <a:rPr lang="en-IN" sz="1200" b="0" i="0" u="none" strike="noStrike" baseline="0" dirty="0">
                <a:solidFill>
                  <a:srgbClr val="000000"/>
                </a:solidFill>
                <a:latin typeface="IBM Plex Sans" panose="020B0503050000000000" pitchFamily="34" charset="0"/>
              </a:rPr>
              <a:t>Minimum Alternate Tax (MAT)*</a:t>
            </a:r>
          </a:p>
          <a:p>
            <a:pPr marL="171450" indent="-171450">
              <a:buFont typeface="Wingdings" panose="05000000000000000000" pitchFamily="2" charset="2"/>
              <a:buChar char="q"/>
            </a:pPr>
            <a:endParaRPr lang="en-US" sz="1200" b="1"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10 years Tax holiday </a:t>
            </a:r>
            <a:r>
              <a:rPr lang="en-US" sz="1200" i="0" u="none" strike="noStrike" baseline="0" dirty="0">
                <a:solidFill>
                  <a:srgbClr val="000000"/>
                </a:solidFill>
                <a:latin typeface="IBM Plex Sans" panose="020B0503050000000000" pitchFamily="34" charset="0"/>
              </a:rPr>
              <a:t>(any 10 years out of 15 years**</a:t>
            </a:r>
          </a:p>
          <a:p>
            <a:pPr marL="171450" indent="-171450">
              <a:buFont typeface="Wingdings" panose="05000000000000000000" pitchFamily="2" charset="2"/>
              <a:buChar char="q"/>
            </a:pPr>
            <a:endParaRPr lang="en-US" sz="1200" b="1"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Tax Exemption on interest pay-out </a:t>
            </a:r>
            <a:r>
              <a:rPr lang="en-US" sz="1200" b="0" i="0" u="none" strike="noStrike" baseline="0" dirty="0">
                <a:solidFill>
                  <a:srgbClr val="000000"/>
                </a:solidFill>
                <a:latin typeface="IBM Plex Sans" panose="020B0503050000000000" pitchFamily="34" charset="0"/>
              </a:rPr>
              <a:t>resulting into lower cost of borrowing**</a:t>
            </a:r>
          </a:p>
          <a:p>
            <a:pPr marL="171450" indent="-171450">
              <a:buFont typeface="Wingdings" panose="05000000000000000000" pitchFamily="2" charset="2"/>
              <a:buChar char="q"/>
            </a:pPr>
            <a:endParaRPr lang="en-US" sz="1200" b="1"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No Capital gain in a relocation of a capital asset </a:t>
            </a:r>
            <a:r>
              <a:rPr lang="en-US" sz="1200" b="0" i="0" u="none" strike="noStrike" baseline="0" dirty="0">
                <a:solidFill>
                  <a:srgbClr val="000000"/>
                </a:solidFill>
                <a:latin typeface="IBM Plex Sans" panose="020B0503050000000000" pitchFamily="34" charset="0"/>
              </a:rPr>
              <a:t>by an Offshore Fund (original fund) to the  Resultant Fund upon re-domiciliation to an IFSC, before 31 March 2025***</a:t>
            </a:r>
          </a:p>
          <a:p>
            <a:pPr marL="171450" indent="-171450">
              <a:buFont typeface="Wingdings" panose="05000000000000000000" pitchFamily="2" charset="2"/>
              <a:buChar char="q"/>
            </a:pPr>
            <a:endParaRPr lang="en-IN" sz="1200" b="1"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IN" sz="1200" b="1" i="0" u="none" strike="noStrike" baseline="0" dirty="0">
                <a:solidFill>
                  <a:srgbClr val="000000"/>
                </a:solidFill>
                <a:latin typeface="IBM Plex Sans" panose="020B0503050000000000" pitchFamily="34" charset="0"/>
              </a:rPr>
              <a:t>Exemption on income earned </a:t>
            </a:r>
            <a:r>
              <a:rPr lang="en-IN" sz="1200" b="0" i="0" u="none" strike="noStrike" baseline="0" dirty="0">
                <a:solidFill>
                  <a:srgbClr val="000000"/>
                </a:solidFill>
                <a:latin typeface="IBM Plex Sans" panose="020B0503050000000000" pitchFamily="34" charset="0"/>
              </a:rPr>
              <a:t>by non-residents on transfer of NDFs contract with IBUs commenced their operations before 31 March 2024#</a:t>
            </a:r>
          </a:p>
          <a:p>
            <a:pPr marL="171450" indent="-171450">
              <a:buFont typeface="Wingdings" panose="05000000000000000000" pitchFamily="2" charset="2"/>
              <a:buChar char="q"/>
            </a:pPr>
            <a:endParaRPr lang="en-US" sz="1200" b="1"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No tax on distributed income </a:t>
            </a:r>
            <a:r>
              <a:rPr lang="en-US" sz="1200" b="0" i="0" u="none" strike="noStrike" baseline="0" dirty="0">
                <a:solidFill>
                  <a:srgbClr val="000000"/>
                </a:solidFill>
                <a:latin typeface="IBM Plex Sans" panose="020B0503050000000000" pitchFamily="34" charset="0"/>
              </a:rPr>
              <a:t>by mutual fund for trading done on IFSC exchanges**</a:t>
            </a:r>
          </a:p>
          <a:p>
            <a:pPr marL="171450" indent="-171450">
              <a:buFont typeface="Wingdings" panose="05000000000000000000" pitchFamily="2" charset="2"/>
              <a:buChar char="q"/>
            </a:pPr>
            <a:endParaRPr lang="en-US" sz="1200" b="0"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Special of incentives </a:t>
            </a:r>
            <a:r>
              <a:rPr lang="en-US" sz="1200" b="0" i="0" u="none" strike="noStrike" baseline="0" dirty="0">
                <a:solidFill>
                  <a:srgbClr val="000000"/>
                </a:solidFill>
                <a:latin typeface="IBM Plex Sans" panose="020B0503050000000000" pitchFamily="34" charset="0"/>
              </a:rPr>
              <a:t>under the Gujarat IT/ </a:t>
            </a:r>
            <a:r>
              <a:rPr lang="en-US" sz="1200" b="0" i="0" u="none" strike="noStrike" baseline="0" dirty="0" err="1">
                <a:solidFill>
                  <a:srgbClr val="000000"/>
                </a:solidFill>
                <a:latin typeface="IBM Plex Sans" panose="020B0503050000000000" pitchFamily="34" charset="0"/>
              </a:rPr>
              <a:t>ITeS</a:t>
            </a:r>
            <a:r>
              <a:rPr lang="en-US" sz="1200" b="0" i="0" u="none" strike="noStrike" baseline="0" dirty="0">
                <a:solidFill>
                  <a:srgbClr val="000000"/>
                </a:solidFill>
                <a:latin typeface="IBM Plex Sans" panose="020B0503050000000000" pitchFamily="34" charset="0"/>
              </a:rPr>
              <a:t> Policy 2022-27</a:t>
            </a:r>
          </a:p>
          <a:p>
            <a:pPr marL="171450" indent="-171450">
              <a:buFont typeface="Wingdings" panose="05000000000000000000" pitchFamily="2" charset="2"/>
              <a:buChar char="q"/>
            </a:pPr>
            <a:endParaRPr lang="en-US" sz="1200" b="0"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r>
              <a:rPr lang="en-US" sz="1200" b="1" i="0" u="none" strike="noStrike" baseline="0" dirty="0">
                <a:solidFill>
                  <a:srgbClr val="000000"/>
                </a:solidFill>
                <a:latin typeface="IBM Plex Sans" panose="020B0503050000000000" pitchFamily="34" charset="0"/>
              </a:rPr>
              <a:t>Exemption of Income of non-resident </a:t>
            </a:r>
            <a:r>
              <a:rPr lang="en-US" sz="1200" b="0" i="0" u="none" strike="noStrike" baseline="0" dirty="0">
                <a:solidFill>
                  <a:srgbClr val="000000"/>
                </a:solidFill>
                <a:latin typeface="IBM Plex Sans" panose="020B0503050000000000" pitchFamily="34" charset="0"/>
              </a:rPr>
              <a:t>from offshore derivatives instruments, or over the counter derivatives issued by an offshore banking unit, income from royalty and interest on account of lease of ship and income received from portfolio management services in IFSC, subject to specified conditions##</a:t>
            </a:r>
          </a:p>
          <a:p>
            <a:pPr marL="171450" indent="-171450">
              <a:buFont typeface="Wingdings" panose="05000000000000000000" pitchFamily="2" charset="2"/>
              <a:buChar char="q"/>
            </a:pPr>
            <a:endParaRPr lang="en-IN" sz="1200" b="0"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endParaRPr lang="en-IN" sz="1100" dirty="0">
              <a:latin typeface="IBM Plex Sans" panose="020B0503050000000000" pitchFamily="34" charset="0"/>
            </a:endParaRPr>
          </a:p>
        </p:txBody>
      </p:sp>
      <p:sp>
        <p:nvSpPr>
          <p:cNvPr id="12" name="Rectangle 11">
            <a:extLst>
              <a:ext uri="{FF2B5EF4-FFF2-40B4-BE49-F238E27FC236}">
                <a16:creationId xmlns:a16="http://schemas.microsoft.com/office/drawing/2014/main" id="{F9CA5296-6421-E689-A3F5-DB9F3D5DEC00}"/>
              </a:ext>
            </a:extLst>
          </p:cNvPr>
          <p:cNvSpPr/>
          <p:nvPr/>
        </p:nvSpPr>
        <p:spPr>
          <a:xfrm rot="10800000">
            <a:off x="745841" y="1364973"/>
            <a:ext cx="3655005" cy="452388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endParaRPr lang="en-IN" sz="1400" b="0" i="0" u="none" strike="noStrike" baseline="0" dirty="0">
              <a:solidFill>
                <a:srgbClr val="000000"/>
              </a:solidFill>
              <a:latin typeface="IBM Plex Sans" panose="020B0503050000000000" pitchFamily="34" charset="0"/>
            </a:endParaRPr>
          </a:p>
          <a:p>
            <a:pPr marL="171450" indent="-171450">
              <a:buFont typeface="Wingdings" panose="05000000000000000000" pitchFamily="2" charset="2"/>
              <a:buChar char="q"/>
            </a:pPr>
            <a:endParaRPr lang="en-IN" sz="1050" dirty="0">
              <a:latin typeface="IBM Plex Sans" panose="020B0503050000000000" pitchFamily="34" charset="0"/>
            </a:endParaRPr>
          </a:p>
        </p:txBody>
      </p:sp>
      <p:sp>
        <p:nvSpPr>
          <p:cNvPr id="13" name="TextBox 12">
            <a:extLst>
              <a:ext uri="{FF2B5EF4-FFF2-40B4-BE49-F238E27FC236}">
                <a16:creationId xmlns:a16="http://schemas.microsoft.com/office/drawing/2014/main" id="{BD783CA0-FA32-7785-FD1E-859E9A295D19}"/>
              </a:ext>
            </a:extLst>
          </p:cNvPr>
          <p:cNvSpPr txBox="1"/>
          <p:nvPr/>
        </p:nvSpPr>
        <p:spPr>
          <a:xfrm>
            <a:off x="806195" y="1713291"/>
            <a:ext cx="3607616" cy="3724096"/>
          </a:xfrm>
          <a:prstGeom prst="rect">
            <a:avLst/>
          </a:prstGeom>
          <a:noFill/>
        </p:spPr>
        <p:txBody>
          <a:bodyPr wrap="square">
            <a:spAutoFit/>
          </a:bodyPr>
          <a:lstStyle/>
          <a:p>
            <a:pPr marL="285750" indent="-285750" algn="l">
              <a:buFont typeface="Wingdings" panose="05000000000000000000" pitchFamily="2" charset="2"/>
              <a:buChar char="q"/>
            </a:pPr>
            <a:endParaRPr lang="en-IN" sz="1200" b="0"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r>
              <a:rPr lang="en-US" sz="1400" b="1" i="0" u="none" strike="noStrike" baseline="0" dirty="0">
                <a:solidFill>
                  <a:srgbClr val="000000"/>
                </a:solidFill>
                <a:latin typeface="IBM Plex Sans" panose="020B0503050000000000" pitchFamily="34" charset="0"/>
              </a:rPr>
              <a:t>NO </a:t>
            </a:r>
            <a:r>
              <a:rPr lang="en-US" sz="1400" b="0" i="0" u="none" strike="noStrike" baseline="0" dirty="0">
                <a:solidFill>
                  <a:srgbClr val="000000"/>
                </a:solidFill>
                <a:latin typeface="IBM Plex Sans" panose="020B0503050000000000" pitchFamily="34" charset="0"/>
              </a:rPr>
              <a:t>Security Transaction Tax (STT)</a:t>
            </a:r>
          </a:p>
          <a:p>
            <a:pPr algn="just"/>
            <a:r>
              <a:rPr lang="en-US" sz="1400" b="0" i="0" u="none" strike="noStrike" baseline="0" dirty="0">
                <a:solidFill>
                  <a:srgbClr val="000000"/>
                </a:solidFill>
                <a:latin typeface="IBM Plex Sans" panose="020B0503050000000000" pitchFamily="34" charset="0"/>
              </a:rPr>
              <a:t> </a:t>
            </a:r>
          </a:p>
          <a:p>
            <a:pPr marL="285750" indent="-285750" algn="just">
              <a:buFont typeface="Wingdings" panose="05000000000000000000" pitchFamily="2" charset="2"/>
              <a:buChar char="q"/>
            </a:pPr>
            <a:endParaRPr lang="en-US" sz="1400" b="1" dirty="0">
              <a:solidFill>
                <a:srgbClr val="000000"/>
              </a:solidFill>
              <a:latin typeface="IBM Plex Sans" panose="020B0503050000000000" pitchFamily="34" charset="0"/>
            </a:endParaRPr>
          </a:p>
          <a:p>
            <a:pPr marL="285750" indent="-285750" algn="just">
              <a:buFont typeface="Wingdings" panose="05000000000000000000" pitchFamily="2" charset="2"/>
              <a:buChar char="q"/>
            </a:pPr>
            <a:r>
              <a:rPr lang="en-US" sz="1400" b="1" i="0" u="none" strike="noStrike" baseline="0" dirty="0">
                <a:solidFill>
                  <a:srgbClr val="000000"/>
                </a:solidFill>
                <a:latin typeface="IBM Plex Sans" panose="020B0503050000000000" pitchFamily="34" charset="0"/>
              </a:rPr>
              <a:t>NO </a:t>
            </a:r>
            <a:r>
              <a:rPr lang="en-US" sz="1400" b="0" i="0" u="none" strike="noStrike" baseline="0" dirty="0">
                <a:solidFill>
                  <a:srgbClr val="000000"/>
                </a:solidFill>
                <a:latin typeface="IBM Plex Sans" panose="020B0503050000000000" pitchFamily="34" charset="0"/>
              </a:rPr>
              <a:t>Commodity Transaction Tax (CTT)</a:t>
            </a:r>
          </a:p>
          <a:p>
            <a:pPr marL="285750" indent="-285750" algn="just">
              <a:buFont typeface="Wingdings" panose="05000000000000000000" pitchFamily="2" charset="2"/>
              <a:buChar char="q"/>
            </a:pPr>
            <a:endParaRPr lang="en-US" sz="1400" b="0"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endParaRPr lang="en-US" sz="1400" b="1"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r>
              <a:rPr lang="en-US" sz="1400" b="1" i="0" u="none" strike="noStrike" baseline="0" dirty="0">
                <a:solidFill>
                  <a:srgbClr val="000000"/>
                </a:solidFill>
                <a:latin typeface="IBM Plex Sans" panose="020B0503050000000000" pitchFamily="34" charset="0"/>
              </a:rPr>
              <a:t>NO </a:t>
            </a:r>
            <a:r>
              <a:rPr lang="en-US" sz="1400" b="0" i="0" u="none" strike="noStrike" baseline="0" dirty="0">
                <a:solidFill>
                  <a:srgbClr val="000000"/>
                </a:solidFill>
                <a:latin typeface="IBM Plex Sans" panose="020B0503050000000000" pitchFamily="34" charset="0"/>
              </a:rPr>
              <a:t>Capital Gains Tax across asset class for foreign investors</a:t>
            </a:r>
          </a:p>
          <a:p>
            <a:pPr marL="285750" indent="-285750" algn="just">
              <a:buFont typeface="Wingdings" panose="05000000000000000000" pitchFamily="2" charset="2"/>
              <a:buChar char="q"/>
            </a:pPr>
            <a:endParaRPr lang="en-IN" sz="1400" b="1"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endParaRPr lang="en-IN" sz="1400" b="1"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r>
              <a:rPr lang="en-IN" sz="1400" b="1" i="0" u="none" strike="noStrike" baseline="0" dirty="0">
                <a:solidFill>
                  <a:srgbClr val="000000"/>
                </a:solidFill>
                <a:latin typeface="IBM Plex Sans" panose="020B0503050000000000" pitchFamily="34" charset="0"/>
              </a:rPr>
              <a:t>NO </a:t>
            </a:r>
            <a:r>
              <a:rPr lang="en-IN" sz="1400" b="0" i="0" u="none" strike="noStrike" baseline="0" dirty="0">
                <a:solidFill>
                  <a:srgbClr val="000000"/>
                </a:solidFill>
                <a:latin typeface="IBM Plex Sans" panose="020B0503050000000000" pitchFamily="34" charset="0"/>
              </a:rPr>
              <a:t>Stamp duty </a:t>
            </a:r>
          </a:p>
          <a:p>
            <a:pPr marL="285750" indent="-285750" algn="just">
              <a:buFont typeface="Wingdings" panose="05000000000000000000" pitchFamily="2" charset="2"/>
              <a:buChar char="q"/>
            </a:pPr>
            <a:endParaRPr lang="en-US" sz="1400" b="0"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endParaRPr lang="en-US" sz="1400" b="0" i="0" u="none" strike="noStrike" baseline="0" dirty="0">
              <a:solidFill>
                <a:srgbClr val="000000"/>
              </a:solidFill>
              <a:latin typeface="IBM Plex Sans" panose="020B0503050000000000" pitchFamily="34" charset="0"/>
            </a:endParaRPr>
          </a:p>
          <a:p>
            <a:pPr marL="285750" indent="-285750" algn="just">
              <a:buFont typeface="Wingdings" panose="05000000000000000000" pitchFamily="2" charset="2"/>
              <a:buChar char="q"/>
            </a:pPr>
            <a:r>
              <a:rPr lang="en-US" sz="1400" b="0" i="0" u="none" strike="noStrike" baseline="0" dirty="0">
                <a:solidFill>
                  <a:srgbClr val="000000"/>
                </a:solidFill>
                <a:latin typeface="IBM Plex Sans" panose="020B0503050000000000" pitchFamily="34" charset="0"/>
              </a:rPr>
              <a:t>Lower </a:t>
            </a:r>
            <a:r>
              <a:rPr lang="en-US" sz="1400" b="1" i="0" u="none" strike="noStrike" baseline="0" dirty="0">
                <a:solidFill>
                  <a:srgbClr val="000000"/>
                </a:solidFill>
                <a:latin typeface="IBM Plex Sans" panose="020B0503050000000000" pitchFamily="34" charset="0"/>
              </a:rPr>
              <a:t>withholding tax rate of 9%</a:t>
            </a:r>
            <a:r>
              <a:rPr lang="en-US" sz="1400" b="0" i="0" u="none" strike="noStrike" baseline="0" dirty="0">
                <a:solidFill>
                  <a:srgbClr val="000000"/>
                </a:solidFill>
                <a:latin typeface="IBM Plex Sans" panose="020B0503050000000000" pitchFamily="34" charset="0"/>
              </a:rPr>
              <a:t>on interest payments for bonds listed on IFSC Exchange</a:t>
            </a:r>
          </a:p>
        </p:txBody>
      </p:sp>
      <p:sp>
        <p:nvSpPr>
          <p:cNvPr id="14" name="TextBox 13">
            <a:extLst>
              <a:ext uri="{FF2B5EF4-FFF2-40B4-BE49-F238E27FC236}">
                <a16:creationId xmlns:a16="http://schemas.microsoft.com/office/drawing/2014/main" id="{59AC48BB-4671-A5E2-7D60-7AF7A380A080}"/>
              </a:ext>
            </a:extLst>
          </p:cNvPr>
          <p:cNvSpPr txBox="1"/>
          <p:nvPr/>
        </p:nvSpPr>
        <p:spPr>
          <a:xfrm>
            <a:off x="1503114" y="5822880"/>
            <a:ext cx="6096000" cy="1061829"/>
          </a:xfrm>
          <a:prstGeom prst="rect">
            <a:avLst/>
          </a:prstGeom>
          <a:noFill/>
        </p:spPr>
        <p:txBody>
          <a:bodyPr wrap="square">
            <a:spAutoFit/>
          </a:bodyPr>
          <a:lstStyle/>
          <a:p>
            <a:r>
              <a:rPr lang="en-IN" sz="900" b="0" i="0" u="none" strike="noStrike" baseline="0" dirty="0">
                <a:solidFill>
                  <a:srgbClr val="000000"/>
                </a:solidFill>
                <a:latin typeface="IBM Plex Sans" panose="020B0503050000000000" pitchFamily="34" charset="0"/>
              </a:rPr>
              <a:t>*MAT Provision will not be applicable if Company opts for new tax regime mentioned under section 115BAA</a:t>
            </a:r>
          </a:p>
          <a:p>
            <a:r>
              <a:rPr lang="en-IN" sz="900" dirty="0">
                <a:solidFill>
                  <a:srgbClr val="000000"/>
                </a:solidFill>
                <a:latin typeface="IBM Plex Sans" panose="020B0503050000000000" pitchFamily="34" charset="0"/>
              </a:rPr>
              <a:t>**</a:t>
            </a:r>
            <a:r>
              <a:rPr lang="en-US" sz="900" dirty="0">
                <a:solidFill>
                  <a:srgbClr val="000000"/>
                </a:solidFill>
                <a:latin typeface="IBM Plex Sans" panose="020B0503050000000000" pitchFamily="34" charset="0"/>
              </a:rPr>
              <a:t>Direct Tax benefit announced in FY20 Union Budget</a:t>
            </a:r>
          </a:p>
          <a:p>
            <a:r>
              <a:rPr lang="en-US" sz="900" dirty="0">
                <a:solidFill>
                  <a:srgbClr val="000000"/>
                </a:solidFill>
                <a:latin typeface="IBM Plex Sans" panose="020B0503050000000000" pitchFamily="34" charset="0"/>
              </a:rPr>
              <a:t>*** Extension a</a:t>
            </a:r>
            <a:r>
              <a:rPr lang="en-US" sz="900" b="0" i="0" u="none" strike="noStrike" baseline="0" dirty="0">
                <a:solidFill>
                  <a:srgbClr val="000000"/>
                </a:solidFill>
                <a:latin typeface="IBM Plex Sans" panose="020B0503050000000000" pitchFamily="34" charset="0"/>
              </a:rPr>
              <a:t>nnounced in FY23 Union Budget</a:t>
            </a:r>
            <a:endParaRPr lang="en-US" sz="900" dirty="0">
              <a:solidFill>
                <a:srgbClr val="000000"/>
              </a:solidFill>
              <a:latin typeface="IBM Plex Sans" panose="020B0503050000000000" pitchFamily="34" charset="0"/>
            </a:endParaRPr>
          </a:p>
          <a:p>
            <a:r>
              <a:rPr lang="en-US" sz="900" dirty="0">
                <a:solidFill>
                  <a:srgbClr val="000000"/>
                </a:solidFill>
                <a:latin typeface="IBM Plex Sans" panose="020B0503050000000000" pitchFamily="34" charset="0"/>
              </a:rPr>
              <a:t>#Direct Tax benefit announced in FY21 Union Budget</a:t>
            </a:r>
          </a:p>
          <a:p>
            <a:r>
              <a:rPr lang="en-US" sz="900" b="0" i="0" u="none" strike="noStrike" baseline="0" dirty="0">
                <a:solidFill>
                  <a:srgbClr val="000000"/>
                </a:solidFill>
                <a:latin typeface="IBM Plex Sans" panose="020B0503050000000000" pitchFamily="34" charset="0"/>
              </a:rPr>
              <a:t>## Announced in FY22 Union Budget</a:t>
            </a:r>
          </a:p>
          <a:p>
            <a:endParaRPr lang="en-US" sz="900" dirty="0">
              <a:solidFill>
                <a:srgbClr val="000000"/>
              </a:solidFill>
              <a:latin typeface="IBM Plex Sans" panose="020B0503050000000000" pitchFamily="34" charset="0"/>
            </a:endParaRPr>
          </a:p>
          <a:p>
            <a:endParaRPr lang="en-IN" sz="900" dirty="0"/>
          </a:p>
        </p:txBody>
      </p:sp>
      <p:sp>
        <p:nvSpPr>
          <p:cNvPr id="15" name="TextBox 14">
            <a:extLst>
              <a:ext uri="{FF2B5EF4-FFF2-40B4-BE49-F238E27FC236}">
                <a16:creationId xmlns:a16="http://schemas.microsoft.com/office/drawing/2014/main" id="{D62629D1-6930-3414-43FA-3B2A8091686F}"/>
              </a:ext>
            </a:extLst>
          </p:cNvPr>
          <p:cNvSpPr txBox="1"/>
          <p:nvPr/>
        </p:nvSpPr>
        <p:spPr>
          <a:xfrm>
            <a:off x="1524000" y="6559835"/>
            <a:ext cx="5192447" cy="253916"/>
          </a:xfrm>
          <a:prstGeom prst="rect">
            <a:avLst/>
          </a:prstGeom>
          <a:noFill/>
        </p:spPr>
        <p:txBody>
          <a:bodyPr wrap="none" rtlCol="0">
            <a:spAutoFit/>
          </a:bodyPr>
          <a:lstStyle/>
          <a:p>
            <a:r>
              <a:rPr lang="en-US" sz="1050" dirty="0">
                <a:latin typeface="IBM Plex Sans" panose="020B0503050000000000"/>
              </a:rPr>
              <a:t>Disclaimer: Participants may kindly consult financial/tax consultants before trading</a:t>
            </a:r>
          </a:p>
        </p:txBody>
      </p:sp>
    </p:spTree>
    <p:extLst>
      <p:ext uri="{BB962C8B-B14F-4D97-AF65-F5344CB8AC3E}">
        <p14:creationId xmlns:p14="http://schemas.microsoft.com/office/powerpoint/2010/main" val="70758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F9DBD-E696-CB07-11BF-60A28A5866CD}"/>
              </a:ext>
            </a:extLst>
          </p:cNvPr>
          <p:cNvSpPr>
            <a:spLocks noGrp="1"/>
          </p:cNvSpPr>
          <p:nvPr>
            <p:ph type="sldNum" sz="quarter" idx="10"/>
          </p:nvPr>
        </p:nvSpPr>
        <p:spPr/>
        <p:txBody>
          <a:bodyPr/>
          <a:lstStyle/>
          <a:p>
            <a:fld id="{4F0DFB84-FD47-4CF3-87EF-FADFACF0B2F8}" type="slidenum">
              <a:rPr lang="en-IN" smtClean="0"/>
              <a:t>5</a:t>
            </a:fld>
            <a:endParaRPr lang="en-IN"/>
          </a:p>
        </p:txBody>
      </p:sp>
      <p:sp>
        <p:nvSpPr>
          <p:cNvPr id="3" name="TextBox 2">
            <a:extLst>
              <a:ext uri="{FF2B5EF4-FFF2-40B4-BE49-F238E27FC236}">
                <a16:creationId xmlns:a16="http://schemas.microsoft.com/office/drawing/2014/main" id="{EBE6E297-6DA1-007A-8D9C-24177301D206}"/>
              </a:ext>
            </a:extLst>
          </p:cNvPr>
          <p:cNvSpPr txBox="1"/>
          <p:nvPr/>
        </p:nvSpPr>
        <p:spPr>
          <a:xfrm>
            <a:off x="0" y="58654"/>
            <a:ext cx="12192000" cy="954107"/>
          </a:xfrm>
          <a:prstGeom prst="rect">
            <a:avLst/>
          </a:prstGeom>
          <a:noFill/>
        </p:spPr>
        <p:txBody>
          <a:bodyPr wrap="square" rtlCol="0">
            <a:spAutoFit/>
          </a:bodyPr>
          <a:lstStyle/>
          <a:p>
            <a:r>
              <a:rPr lang="en-IN" sz="2700" b="1" u="sng" dirty="0">
                <a:solidFill>
                  <a:srgbClr val="002060"/>
                </a:solidFill>
                <a:latin typeface="IBM Plex Sans" panose="020B0503050000000000" pitchFamily="34" charset="0"/>
              </a:rPr>
              <a:t>NSE IX-SGX GIFT Connect Inaugurated by Hon’ble Prime Minister of India Shri Narendra Modi</a:t>
            </a:r>
            <a:endParaRPr lang="en-IN" sz="2700" b="1" u="sng" dirty="0">
              <a:solidFill>
                <a:srgbClr val="002060"/>
              </a:solidFill>
            </a:endParaRPr>
          </a:p>
        </p:txBody>
      </p:sp>
      <p:pic>
        <p:nvPicPr>
          <p:cNvPr id="6" name="Picture 5">
            <a:extLst>
              <a:ext uri="{FF2B5EF4-FFF2-40B4-BE49-F238E27FC236}">
                <a16:creationId xmlns:a16="http://schemas.microsoft.com/office/drawing/2014/main" id="{F12EBFAC-558F-FA01-DEDB-DCCC33E493CE}"/>
              </a:ext>
            </a:extLst>
          </p:cNvPr>
          <p:cNvPicPr>
            <a:picLocks noChangeAspect="1"/>
          </p:cNvPicPr>
          <p:nvPr/>
        </p:nvPicPr>
        <p:blipFill>
          <a:blip r:embed="rId2"/>
          <a:stretch>
            <a:fillRect/>
          </a:stretch>
        </p:blipFill>
        <p:spPr>
          <a:xfrm>
            <a:off x="2300829" y="1229263"/>
            <a:ext cx="7329554" cy="372294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DBC30F7-3FC6-896C-2447-733C899FFC97}"/>
              </a:ext>
            </a:extLst>
          </p:cNvPr>
          <p:cNvSpPr txBox="1"/>
          <p:nvPr/>
        </p:nvSpPr>
        <p:spPr>
          <a:xfrm>
            <a:off x="466296" y="5168714"/>
            <a:ext cx="11259403" cy="1169551"/>
          </a:xfrm>
          <a:prstGeom prst="rect">
            <a:avLst/>
          </a:prstGeom>
          <a:noFill/>
        </p:spPr>
        <p:txBody>
          <a:bodyPr wrap="square">
            <a:spAutoFit/>
          </a:bodyPr>
          <a:lstStyle/>
          <a:p>
            <a:pPr algn="just"/>
            <a:r>
              <a:rPr lang="en-US" sz="1400" dirty="0">
                <a:latin typeface="IBM Plex Sans" panose="020B0503050000000000" pitchFamily="34" charset="0"/>
              </a:rPr>
              <a:t>The NSE IX – SGX Connect was formally launched by Hon’ble Prime Minister of India, Shri Narendra Modi, in the esteemed presence of Smt. Nirmala Sitharaman, Hon’ble Union Minister of Finance and Corporate Affairs, Shri Bhupendra Patel, Hon’ble Chief Minister of Gujarat, Shri Pankaj Chaudhary, Hon’ble Union Minister of State for Finance, Dr Bhagwat </a:t>
            </a:r>
            <a:r>
              <a:rPr lang="en-US" sz="1400" dirty="0" err="1">
                <a:latin typeface="IBM Plex Sans" panose="020B0503050000000000" pitchFamily="34" charset="0"/>
              </a:rPr>
              <a:t>Kishanrao</a:t>
            </a:r>
            <a:r>
              <a:rPr lang="en-US" sz="1400" dirty="0">
                <a:latin typeface="IBM Plex Sans" panose="020B0503050000000000" pitchFamily="34" charset="0"/>
              </a:rPr>
              <a:t> </a:t>
            </a:r>
            <a:r>
              <a:rPr lang="en-US" sz="1400" dirty="0" err="1">
                <a:latin typeface="IBM Plex Sans" panose="020B0503050000000000" pitchFamily="34" charset="0"/>
              </a:rPr>
              <a:t>Karad</a:t>
            </a:r>
            <a:r>
              <a:rPr lang="en-US" sz="1400" dirty="0">
                <a:latin typeface="IBM Plex Sans" panose="020B0503050000000000" pitchFamily="34" charset="0"/>
              </a:rPr>
              <a:t>, Hon’ble Union Minister of State for Finance, Shri </a:t>
            </a:r>
            <a:r>
              <a:rPr lang="en-US" sz="1400" dirty="0" err="1">
                <a:latin typeface="IBM Plex Sans" panose="020B0503050000000000" pitchFamily="34" charset="0"/>
              </a:rPr>
              <a:t>Kanubhai</a:t>
            </a:r>
            <a:r>
              <a:rPr lang="en-US" sz="1400" dirty="0">
                <a:latin typeface="IBM Plex Sans" panose="020B0503050000000000" pitchFamily="34" charset="0"/>
              </a:rPr>
              <a:t> Desai, Hon’ble Minister of Finance, Govt. of Gujarat, Shri Injeti Srinivas, Chairman, IFSCA, Shri Ashishkumar Chauhan, MD &amp; CEO, NSE and Shri. </a:t>
            </a:r>
            <a:r>
              <a:rPr lang="en-US" sz="1400" dirty="0" err="1">
                <a:latin typeface="IBM Plex Sans" panose="020B0503050000000000" pitchFamily="34" charset="0"/>
              </a:rPr>
              <a:t>Loh</a:t>
            </a:r>
            <a:r>
              <a:rPr lang="en-US" sz="1400" dirty="0">
                <a:latin typeface="IBM Plex Sans" panose="020B0503050000000000" pitchFamily="34" charset="0"/>
              </a:rPr>
              <a:t> Boon Chye, CEO, SGX.</a:t>
            </a:r>
          </a:p>
        </p:txBody>
      </p:sp>
    </p:spTree>
    <p:extLst>
      <p:ext uri="{BB962C8B-B14F-4D97-AF65-F5344CB8AC3E}">
        <p14:creationId xmlns:p14="http://schemas.microsoft.com/office/powerpoint/2010/main" val="12515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8C1AB41-31C5-4586-BEEE-D208E9BCC430}"/>
              </a:ext>
            </a:extLst>
          </p:cNvPr>
          <p:cNvSpPr>
            <a:spLocks noGrp="1"/>
          </p:cNvSpPr>
          <p:nvPr>
            <p:ph type="title"/>
          </p:nvPr>
        </p:nvSpPr>
        <p:spPr>
          <a:xfrm>
            <a:off x="248584" y="108699"/>
            <a:ext cx="11550009" cy="569869"/>
          </a:xfr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2A66"/>
                </a:solidFill>
                <a:effectLst/>
                <a:uLnTx/>
                <a:uFillTx/>
                <a:latin typeface="IBM Plex Sans" panose="020B0503050203000203" pitchFamily="34" charset="0"/>
                <a:ea typeface="+mj-ea"/>
                <a:cs typeface="+mj-cs"/>
              </a:rPr>
              <a:t>Global Stocks</a:t>
            </a:r>
            <a:r>
              <a:rPr lang="en-US" sz="2800" dirty="0">
                <a:latin typeface="IBM Plex Sans" panose="020B0503050203000203" pitchFamily="34" charset="0"/>
              </a:rPr>
              <a:t> – Outbound Investment for Resident Indian Investors </a:t>
            </a:r>
            <a:endParaRPr kumimoji="0" lang="en-US" sz="2800" b="1" i="0" u="none" strike="noStrike" kern="1200" cap="none" spc="0" normalizeH="0" baseline="0" noProof="0" dirty="0">
              <a:ln>
                <a:noFill/>
              </a:ln>
              <a:solidFill>
                <a:srgbClr val="342A66"/>
              </a:solidFill>
              <a:effectLst/>
              <a:uLnTx/>
              <a:uFillTx/>
              <a:latin typeface="IBM Plex Sans" panose="020B0503050203000203" pitchFamily="34" charset="0"/>
              <a:ea typeface="+mj-ea"/>
              <a:cs typeface="+mj-cs"/>
            </a:endParaRPr>
          </a:p>
        </p:txBody>
      </p:sp>
      <p:sp>
        <p:nvSpPr>
          <p:cNvPr id="2" name="TextBox 1">
            <a:extLst>
              <a:ext uri="{FF2B5EF4-FFF2-40B4-BE49-F238E27FC236}">
                <a16:creationId xmlns:a16="http://schemas.microsoft.com/office/drawing/2014/main" id="{B7490C95-A18F-2F2C-9749-8E7EB543259E}"/>
              </a:ext>
            </a:extLst>
          </p:cNvPr>
          <p:cNvSpPr txBox="1"/>
          <p:nvPr/>
        </p:nvSpPr>
        <p:spPr>
          <a:xfrm>
            <a:off x="7175309" y="894739"/>
            <a:ext cx="367085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BM Plex Sans" panose="020B0503050000000000"/>
                <a:ea typeface="+mn-ea"/>
                <a:cs typeface="+mn-cs"/>
              </a:rPr>
              <a:t>Value Proposition</a:t>
            </a:r>
          </a:p>
        </p:txBody>
      </p:sp>
      <p:graphicFrame>
        <p:nvGraphicFramePr>
          <p:cNvPr id="3" name="Table 2">
            <a:extLst>
              <a:ext uri="{FF2B5EF4-FFF2-40B4-BE49-F238E27FC236}">
                <a16:creationId xmlns:a16="http://schemas.microsoft.com/office/drawing/2014/main" id="{A92FC34B-17C5-8728-2FF4-9EB781B53673}"/>
              </a:ext>
            </a:extLst>
          </p:cNvPr>
          <p:cNvGraphicFramePr>
            <a:graphicFrameLocks noGrp="1"/>
          </p:cNvGraphicFramePr>
          <p:nvPr/>
        </p:nvGraphicFramePr>
        <p:xfrm>
          <a:off x="5802982" y="1899809"/>
          <a:ext cx="6438915" cy="2800556"/>
        </p:xfrm>
        <a:graphic>
          <a:graphicData uri="http://schemas.openxmlformats.org/drawingml/2006/table">
            <a:tbl>
              <a:tblPr firstRow="1" bandRow="1">
                <a:tableStyleId>{2D5ABB26-0587-4C30-8999-92F81FD0307C}</a:tableStyleId>
              </a:tblPr>
              <a:tblGrid>
                <a:gridCol w="2146305">
                  <a:extLst>
                    <a:ext uri="{9D8B030D-6E8A-4147-A177-3AD203B41FA5}">
                      <a16:colId xmlns:a16="http://schemas.microsoft.com/office/drawing/2014/main" val="759728585"/>
                    </a:ext>
                  </a:extLst>
                </a:gridCol>
                <a:gridCol w="2146305">
                  <a:extLst>
                    <a:ext uri="{9D8B030D-6E8A-4147-A177-3AD203B41FA5}">
                      <a16:colId xmlns:a16="http://schemas.microsoft.com/office/drawing/2014/main" val="2996753868"/>
                    </a:ext>
                  </a:extLst>
                </a:gridCol>
                <a:gridCol w="2146305">
                  <a:extLst>
                    <a:ext uri="{9D8B030D-6E8A-4147-A177-3AD203B41FA5}">
                      <a16:colId xmlns:a16="http://schemas.microsoft.com/office/drawing/2014/main" val="3509135273"/>
                    </a:ext>
                  </a:extLst>
                </a:gridCol>
              </a:tblGrid>
              <a:tr h="1400278">
                <a:tc>
                  <a:txBody>
                    <a:bodyPr/>
                    <a:lstStyle/>
                    <a:p>
                      <a:endParaRPr lang="en-IN" sz="1600" dirty="0">
                        <a:solidFill>
                          <a:schemeClr val="tx1"/>
                        </a:solidFill>
                        <a:latin typeface="IBM Plex Sans" panose="020B0503050000000000" pitchFamily="34" charset="0"/>
                      </a:endParaRPr>
                    </a:p>
                  </a:txBody>
                  <a:tcPr>
                    <a:lnR w="9525" cap="flat" cmpd="sng" algn="ctr">
                      <a:solidFill>
                        <a:schemeClr val="bg2">
                          <a:lumMod val="75000"/>
                        </a:schemeClr>
                      </a:solidFill>
                      <a:prstDash val="sysDot"/>
                      <a:round/>
                      <a:headEnd type="none" w="med" len="med"/>
                      <a:tailEnd type="none" w="med" len="med"/>
                    </a:lnR>
                    <a:lnB w="9525" cap="flat" cmpd="sng" algn="ctr">
                      <a:solidFill>
                        <a:schemeClr val="bg2">
                          <a:lumMod val="75000"/>
                        </a:schemeClr>
                      </a:solidFill>
                      <a:prstDash val="sysDot"/>
                      <a:round/>
                      <a:headEnd type="none" w="med" len="med"/>
                      <a:tailEnd type="none" w="med" len="med"/>
                    </a:lnB>
                  </a:tcPr>
                </a:tc>
                <a:tc>
                  <a:txBody>
                    <a:bodyPr/>
                    <a:lstStyle/>
                    <a:p>
                      <a:endParaRPr lang="en-IN" sz="1600" dirty="0">
                        <a:solidFill>
                          <a:schemeClr val="tx1"/>
                        </a:solidFill>
                        <a:latin typeface="IBM Plex Sans" panose="020B0503050000000000" pitchFamily="34" charset="0"/>
                      </a:endParaRPr>
                    </a:p>
                  </a:txBody>
                  <a:tcPr>
                    <a:lnL w="9525" cap="flat" cmpd="sng" algn="ctr">
                      <a:solidFill>
                        <a:schemeClr val="bg2">
                          <a:lumMod val="75000"/>
                        </a:schemeClr>
                      </a:solidFill>
                      <a:prstDash val="sysDot"/>
                      <a:round/>
                      <a:headEnd type="none" w="med" len="med"/>
                      <a:tailEnd type="none" w="med" len="med"/>
                    </a:lnL>
                    <a:lnR w="9525" cap="flat" cmpd="sng" algn="ctr">
                      <a:solidFill>
                        <a:schemeClr val="bg2">
                          <a:lumMod val="75000"/>
                        </a:schemeClr>
                      </a:solidFill>
                      <a:prstDash val="sysDot"/>
                      <a:round/>
                      <a:headEnd type="none" w="med" len="med"/>
                      <a:tailEnd type="none" w="med" len="med"/>
                    </a:lnR>
                    <a:lnB w="9525" cap="flat" cmpd="sng" algn="ctr">
                      <a:solidFill>
                        <a:schemeClr val="bg2">
                          <a:lumMod val="75000"/>
                        </a:schemeClr>
                      </a:solidFill>
                      <a:prstDash val="sysDot"/>
                      <a:round/>
                      <a:headEnd type="none" w="med" len="med"/>
                      <a:tailEnd type="none" w="med" len="med"/>
                    </a:lnB>
                  </a:tcPr>
                </a:tc>
                <a:tc>
                  <a:txBody>
                    <a:bodyPr/>
                    <a:lstStyle/>
                    <a:p>
                      <a:endParaRPr lang="en-IN" sz="1600" dirty="0">
                        <a:solidFill>
                          <a:schemeClr val="tx1"/>
                        </a:solidFill>
                        <a:latin typeface="IBM Plex Sans" panose="020B0503050000000000" pitchFamily="34" charset="0"/>
                      </a:endParaRPr>
                    </a:p>
                  </a:txBody>
                  <a:tcPr>
                    <a:lnL w="9525" cap="flat" cmpd="sng" algn="ctr">
                      <a:solidFill>
                        <a:schemeClr val="bg2">
                          <a:lumMod val="75000"/>
                        </a:schemeClr>
                      </a:solidFill>
                      <a:prstDash val="sysDot"/>
                      <a:round/>
                      <a:headEnd type="none" w="med" len="med"/>
                      <a:tailEnd type="none" w="med" len="med"/>
                    </a:lnL>
                    <a:lnB w="9525" cap="flat" cmpd="sng" algn="ctr">
                      <a:solidFill>
                        <a:schemeClr val="bg2">
                          <a:lumMod val="75000"/>
                        </a:schemeClr>
                      </a:solidFill>
                      <a:prstDash val="sysDot"/>
                      <a:round/>
                      <a:headEnd type="none" w="med" len="med"/>
                      <a:tailEnd type="none" w="med" len="med"/>
                    </a:lnB>
                  </a:tcPr>
                </a:tc>
                <a:extLst>
                  <a:ext uri="{0D108BD9-81ED-4DB2-BD59-A6C34878D82A}">
                    <a16:rowId xmlns:a16="http://schemas.microsoft.com/office/drawing/2014/main" val="3514900819"/>
                  </a:ext>
                </a:extLst>
              </a:tr>
              <a:tr h="1400278">
                <a:tc>
                  <a:txBody>
                    <a:bodyPr/>
                    <a:lstStyle/>
                    <a:p>
                      <a:endParaRPr lang="en-IN" sz="1600" dirty="0">
                        <a:solidFill>
                          <a:schemeClr val="tx1"/>
                        </a:solidFill>
                        <a:latin typeface="IBM Plex Sans" panose="020B0503050000000000" pitchFamily="34" charset="0"/>
                      </a:endParaRPr>
                    </a:p>
                  </a:txBody>
                  <a:tcPr>
                    <a:lnR w="9525" cap="flat" cmpd="sng" algn="ctr">
                      <a:solidFill>
                        <a:schemeClr val="bg2">
                          <a:lumMod val="75000"/>
                        </a:schemeClr>
                      </a:solidFill>
                      <a:prstDash val="sysDot"/>
                      <a:round/>
                      <a:headEnd type="none" w="med" len="med"/>
                      <a:tailEnd type="none" w="med" len="med"/>
                    </a:lnR>
                    <a:lnT w="9525" cap="flat" cmpd="sng" algn="ctr">
                      <a:solidFill>
                        <a:schemeClr val="bg2">
                          <a:lumMod val="75000"/>
                        </a:schemeClr>
                      </a:solidFill>
                      <a:prstDash val="sysDot"/>
                      <a:round/>
                      <a:headEnd type="none" w="med" len="med"/>
                      <a:tailEnd type="none" w="med" len="med"/>
                    </a:lnT>
                  </a:tcPr>
                </a:tc>
                <a:tc>
                  <a:txBody>
                    <a:bodyPr/>
                    <a:lstStyle/>
                    <a:p>
                      <a:endParaRPr lang="en-IN" sz="1600" dirty="0">
                        <a:solidFill>
                          <a:schemeClr val="tx1"/>
                        </a:solidFill>
                        <a:latin typeface="IBM Plex Sans" panose="020B0503050000000000" pitchFamily="34" charset="0"/>
                      </a:endParaRPr>
                    </a:p>
                  </a:txBody>
                  <a:tcPr>
                    <a:lnL w="9525" cap="flat" cmpd="sng" algn="ctr">
                      <a:solidFill>
                        <a:schemeClr val="bg2">
                          <a:lumMod val="75000"/>
                        </a:schemeClr>
                      </a:solidFill>
                      <a:prstDash val="sysDot"/>
                      <a:round/>
                      <a:headEnd type="none" w="med" len="med"/>
                      <a:tailEnd type="none" w="med" len="med"/>
                    </a:lnL>
                    <a:lnR w="9525" cap="flat" cmpd="sng" algn="ctr">
                      <a:solidFill>
                        <a:schemeClr val="bg2">
                          <a:lumMod val="75000"/>
                        </a:schemeClr>
                      </a:solidFill>
                      <a:prstDash val="sysDot"/>
                      <a:round/>
                      <a:headEnd type="none" w="med" len="med"/>
                      <a:tailEnd type="none" w="med" len="med"/>
                    </a:lnR>
                    <a:lnT w="9525" cap="flat" cmpd="sng" algn="ctr">
                      <a:solidFill>
                        <a:schemeClr val="bg2">
                          <a:lumMod val="75000"/>
                        </a:schemeClr>
                      </a:solidFill>
                      <a:prstDash val="sysDot"/>
                      <a:round/>
                      <a:headEnd type="none" w="med" len="med"/>
                      <a:tailEnd type="none" w="med" len="med"/>
                    </a:lnT>
                  </a:tcPr>
                </a:tc>
                <a:tc>
                  <a:txBody>
                    <a:bodyPr/>
                    <a:lstStyle/>
                    <a:p>
                      <a:endParaRPr lang="en-IN" sz="1600" dirty="0">
                        <a:solidFill>
                          <a:schemeClr val="tx1"/>
                        </a:solidFill>
                        <a:latin typeface="IBM Plex Sans" panose="020B0503050000000000" pitchFamily="34" charset="0"/>
                      </a:endParaRPr>
                    </a:p>
                  </a:txBody>
                  <a:tcPr>
                    <a:lnL w="9525" cap="flat" cmpd="sng" algn="ctr">
                      <a:solidFill>
                        <a:schemeClr val="bg2">
                          <a:lumMod val="75000"/>
                        </a:schemeClr>
                      </a:solidFill>
                      <a:prstDash val="sysDot"/>
                      <a:round/>
                      <a:headEnd type="none" w="med" len="med"/>
                      <a:tailEnd type="none" w="med" len="med"/>
                    </a:lnL>
                    <a:lnT w="9525" cap="flat" cmpd="sng" algn="ctr">
                      <a:solidFill>
                        <a:schemeClr val="bg2">
                          <a:lumMod val="75000"/>
                        </a:schemeClr>
                      </a:solidFill>
                      <a:prstDash val="sysDot"/>
                      <a:round/>
                      <a:headEnd type="none" w="med" len="med"/>
                      <a:tailEnd type="none" w="med" len="med"/>
                    </a:lnT>
                  </a:tcPr>
                </a:tc>
                <a:extLst>
                  <a:ext uri="{0D108BD9-81ED-4DB2-BD59-A6C34878D82A}">
                    <a16:rowId xmlns:a16="http://schemas.microsoft.com/office/drawing/2014/main" val="1053678294"/>
                  </a:ext>
                </a:extLst>
              </a:tr>
            </a:tbl>
          </a:graphicData>
        </a:graphic>
      </p:graphicFrame>
      <p:grpSp>
        <p:nvGrpSpPr>
          <p:cNvPr id="4" name="Group 3">
            <a:extLst>
              <a:ext uri="{FF2B5EF4-FFF2-40B4-BE49-F238E27FC236}">
                <a16:creationId xmlns:a16="http://schemas.microsoft.com/office/drawing/2014/main" id="{42BC8B2B-FF33-C959-CAF4-CEA5BE7BB1DF}"/>
              </a:ext>
            </a:extLst>
          </p:cNvPr>
          <p:cNvGrpSpPr/>
          <p:nvPr/>
        </p:nvGrpSpPr>
        <p:grpSpPr>
          <a:xfrm>
            <a:off x="6740474" y="3474328"/>
            <a:ext cx="410817" cy="414997"/>
            <a:chOff x="6619154" y="1183224"/>
            <a:chExt cx="410817" cy="414997"/>
          </a:xfrm>
        </p:grpSpPr>
        <p:sp>
          <p:nvSpPr>
            <p:cNvPr id="5" name="Oval 4">
              <a:extLst>
                <a:ext uri="{FF2B5EF4-FFF2-40B4-BE49-F238E27FC236}">
                  <a16:creationId xmlns:a16="http://schemas.microsoft.com/office/drawing/2014/main" id="{824ECC98-DC41-1952-26DA-7C74AC5E281D}"/>
                </a:ext>
              </a:extLst>
            </p:cNvPr>
            <p:cNvSpPr/>
            <p:nvPr/>
          </p:nvSpPr>
          <p:spPr>
            <a:xfrm>
              <a:off x="6619154" y="1183224"/>
              <a:ext cx="410817" cy="414997"/>
            </a:xfrm>
            <a:prstGeom prst="ellipse">
              <a:avLst/>
            </a:prstGeom>
            <a:solidFill>
              <a:srgbClr val="1D4971"/>
            </a:solidFill>
            <a:ln>
              <a:solidFill>
                <a:srgbClr val="1D49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Transfer">
              <a:extLst>
                <a:ext uri="{FF2B5EF4-FFF2-40B4-BE49-F238E27FC236}">
                  <a16:creationId xmlns:a16="http://schemas.microsoft.com/office/drawing/2014/main" id="{79ADA09A-4309-A837-38A6-09DF7BB743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7866" y="1257665"/>
              <a:ext cx="269633" cy="270728"/>
            </a:xfrm>
            <a:prstGeom prst="rect">
              <a:avLst/>
            </a:prstGeom>
          </p:spPr>
        </p:pic>
      </p:grpSp>
      <p:sp>
        <p:nvSpPr>
          <p:cNvPr id="7" name="Rectangle 6">
            <a:extLst>
              <a:ext uri="{FF2B5EF4-FFF2-40B4-BE49-F238E27FC236}">
                <a16:creationId xmlns:a16="http://schemas.microsoft.com/office/drawing/2014/main" id="{C797482B-A74B-537D-6B3E-2233C38B25A3}"/>
              </a:ext>
            </a:extLst>
          </p:cNvPr>
          <p:cNvSpPr/>
          <p:nvPr/>
        </p:nvSpPr>
        <p:spPr>
          <a:xfrm>
            <a:off x="5769095" y="4003197"/>
            <a:ext cx="224389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Indian Retail Investors will access Global markets through IFSC </a:t>
            </a:r>
          </a:p>
        </p:txBody>
      </p:sp>
      <p:grpSp>
        <p:nvGrpSpPr>
          <p:cNvPr id="8" name="Group 7">
            <a:extLst>
              <a:ext uri="{FF2B5EF4-FFF2-40B4-BE49-F238E27FC236}">
                <a16:creationId xmlns:a16="http://schemas.microsoft.com/office/drawing/2014/main" id="{45149459-4922-6A70-6FF9-27D14E19C3F7}"/>
              </a:ext>
            </a:extLst>
          </p:cNvPr>
          <p:cNvGrpSpPr/>
          <p:nvPr/>
        </p:nvGrpSpPr>
        <p:grpSpPr>
          <a:xfrm>
            <a:off x="8747805" y="1556329"/>
            <a:ext cx="410817" cy="414997"/>
            <a:chOff x="6632000" y="2539474"/>
            <a:chExt cx="410817" cy="414997"/>
          </a:xfrm>
        </p:grpSpPr>
        <p:sp>
          <p:nvSpPr>
            <p:cNvPr id="9" name="Oval 8">
              <a:extLst>
                <a:ext uri="{FF2B5EF4-FFF2-40B4-BE49-F238E27FC236}">
                  <a16:creationId xmlns:a16="http://schemas.microsoft.com/office/drawing/2014/main" id="{73B9EC3E-03F5-21EF-5231-423049DB58B2}"/>
                </a:ext>
              </a:extLst>
            </p:cNvPr>
            <p:cNvSpPr/>
            <p:nvPr/>
          </p:nvSpPr>
          <p:spPr>
            <a:xfrm>
              <a:off x="6632000" y="2539474"/>
              <a:ext cx="410817" cy="414997"/>
            </a:xfrm>
            <a:prstGeom prst="ellipse">
              <a:avLst/>
            </a:prstGeom>
            <a:solidFill>
              <a:srgbClr val="AE1E7E"/>
            </a:solidFill>
            <a:ln>
              <a:solidFill>
                <a:srgbClr val="AE1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Business Growth RTL">
              <a:extLst>
                <a:ext uri="{FF2B5EF4-FFF2-40B4-BE49-F238E27FC236}">
                  <a16:creationId xmlns:a16="http://schemas.microsoft.com/office/drawing/2014/main" id="{E0BC2E07-D7CB-E7F1-E4DA-348DCAF50CF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0416" y="2590388"/>
              <a:ext cx="324532" cy="324532"/>
            </a:xfrm>
            <a:prstGeom prst="rect">
              <a:avLst/>
            </a:prstGeom>
          </p:spPr>
        </p:pic>
      </p:grpSp>
      <p:sp>
        <p:nvSpPr>
          <p:cNvPr id="11" name="Rectangle 10">
            <a:extLst>
              <a:ext uri="{FF2B5EF4-FFF2-40B4-BE49-F238E27FC236}">
                <a16:creationId xmlns:a16="http://schemas.microsoft.com/office/drawing/2014/main" id="{52D47F0A-851E-3525-BD07-D54632227708}"/>
              </a:ext>
            </a:extLst>
          </p:cNvPr>
          <p:cNvSpPr/>
          <p:nvPr/>
        </p:nvSpPr>
        <p:spPr>
          <a:xfrm>
            <a:off x="7996574" y="2340507"/>
            <a:ext cx="204794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First time US stocks traded outside US jurisdiction in USD</a:t>
            </a:r>
          </a:p>
        </p:txBody>
      </p:sp>
      <p:grpSp>
        <p:nvGrpSpPr>
          <p:cNvPr id="12" name="Group 11">
            <a:extLst>
              <a:ext uri="{FF2B5EF4-FFF2-40B4-BE49-F238E27FC236}">
                <a16:creationId xmlns:a16="http://schemas.microsoft.com/office/drawing/2014/main" id="{6F9F55D8-A43C-C47B-268F-F9D78153ABE2}"/>
              </a:ext>
            </a:extLst>
          </p:cNvPr>
          <p:cNvGrpSpPr/>
          <p:nvPr/>
        </p:nvGrpSpPr>
        <p:grpSpPr>
          <a:xfrm>
            <a:off x="6727756" y="1553150"/>
            <a:ext cx="413037" cy="414997"/>
            <a:chOff x="6617449" y="3916941"/>
            <a:chExt cx="413037" cy="414997"/>
          </a:xfrm>
        </p:grpSpPr>
        <p:sp>
          <p:nvSpPr>
            <p:cNvPr id="13" name="Oval 12">
              <a:extLst>
                <a:ext uri="{FF2B5EF4-FFF2-40B4-BE49-F238E27FC236}">
                  <a16:creationId xmlns:a16="http://schemas.microsoft.com/office/drawing/2014/main" id="{35BAE9FC-10AE-6B72-7849-DA834E4C00C7}"/>
                </a:ext>
              </a:extLst>
            </p:cNvPr>
            <p:cNvSpPr/>
            <p:nvPr/>
          </p:nvSpPr>
          <p:spPr>
            <a:xfrm>
              <a:off x="6617449" y="3916941"/>
              <a:ext cx="413037" cy="414997"/>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ie chart">
              <a:extLst>
                <a:ext uri="{FF2B5EF4-FFF2-40B4-BE49-F238E27FC236}">
                  <a16:creationId xmlns:a16="http://schemas.microsoft.com/office/drawing/2014/main" id="{760B24AD-BC5E-E229-BF19-F88C079E79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63668" y="3952887"/>
              <a:ext cx="340741" cy="340741"/>
            </a:xfrm>
            <a:prstGeom prst="rect">
              <a:avLst/>
            </a:prstGeom>
          </p:spPr>
        </p:pic>
      </p:grpSp>
      <p:grpSp>
        <p:nvGrpSpPr>
          <p:cNvPr id="15" name="Group 14">
            <a:extLst>
              <a:ext uri="{FF2B5EF4-FFF2-40B4-BE49-F238E27FC236}">
                <a16:creationId xmlns:a16="http://schemas.microsoft.com/office/drawing/2014/main" id="{AA37E28F-7F69-1CBE-ED27-FAE86F126995}"/>
              </a:ext>
            </a:extLst>
          </p:cNvPr>
          <p:cNvGrpSpPr/>
          <p:nvPr/>
        </p:nvGrpSpPr>
        <p:grpSpPr>
          <a:xfrm>
            <a:off x="8746939" y="3420798"/>
            <a:ext cx="410817" cy="414997"/>
            <a:chOff x="6609817" y="4551805"/>
            <a:chExt cx="410817" cy="414997"/>
          </a:xfrm>
        </p:grpSpPr>
        <p:sp>
          <p:nvSpPr>
            <p:cNvPr id="16" name="Oval 15">
              <a:extLst>
                <a:ext uri="{FF2B5EF4-FFF2-40B4-BE49-F238E27FC236}">
                  <a16:creationId xmlns:a16="http://schemas.microsoft.com/office/drawing/2014/main" id="{E059650A-25AE-922F-AADE-F4E0914851E6}"/>
                </a:ext>
              </a:extLst>
            </p:cNvPr>
            <p:cNvSpPr/>
            <p:nvPr/>
          </p:nvSpPr>
          <p:spPr>
            <a:xfrm>
              <a:off x="6609817" y="4551805"/>
              <a:ext cx="410817" cy="414997"/>
            </a:xfrm>
            <a:prstGeom prst="ellipse">
              <a:avLst/>
            </a:prstGeom>
            <a:solidFill>
              <a:srgbClr val="666633"/>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descr="Bank">
              <a:extLst>
                <a:ext uri="{FF2B5EF4-FFF2-40B4-BE49-F238E27FC236}">
                  <a16:creationId xmlns:a16="http://schemas.microsoft.com/office/drawing/2014/main" id="{B5E46945-2408-7360-1621-2D31D945B5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9901" y="4593776"/>
              <a:ext cx="315013" cy="315013"/>
            </a:xfrm>
            <a:prstGeom prst="rect">
              <a:avLst/>
            </a:prstGeom>
          </p:spPr>
        </p:pic>
      </p:grpSp>
      <p:grpSp>
        <p:nvGrpSpPr>
          <p:cNvPr id="18" name="Group 17">
            <a:extLst>
              <a:ext uri="{FF2B5EF4-FFF2-40B4-BE49-F238E27FC236}">
                <a16:creationId xmlns:a16="http://schemas.microsoft.com/office/drawing/2014/main" id="{1EC1C55A-9185-3C98-6C26-C91E2D2103B6}"/>
              </a:ext>
            </a:extLst>
          </p:cNvPr>
          <p:cNvGrpSpPr/>
          <p:nvPr/>
        </p:nvGrpSpPr>
        <p:grpSpPr>
          <a:xfrm>
            <a:off x="10865359" y="1562010"/>
            <a:ext cx="410817" cy="414997"/>
            <a:chOff x="6609817" y="3272611"/>
            <a:chExt cx="410817" cy="414997"/>
          </a:xfrm>
        </p:grpSpPr>
        <p:sp>
          <p:nvSpPr>
            <p:cNvPr id="19" name="Oval 18">
              <a:extLst>
                <a:ext uri="{FF2B5EF4-FFF2-40B4-BE49-F238E27FC236}">
                  <a16:creationId xmlns:a16="http://schemas.microsoft.com/office/drawing/2014/main" id="{E53C2A97-1426-B335-FB78-926A912B0082}"/>
                </a:ext>
              </a:extLst>
            </p:cNvPr>
            <p:cNvSpPr/>
            <p:nvPr/>
          </p:nvSpPr>
          <p:spPr>
            <a:xfrm>
              <a:off x="6609817" y="3272611"/>
              <a:ext cx="410817" cy="414997"/>
            </a:xfrm>
            <a:prstGeom prst="ellipse">
              <a:avLst/>
            </a:prstGeom>
            <a:solidFill>
              <a:srgbClr val="3843AE"/>
            </a:solidFill>
            <a:ln>
              <a:solidFill>
                <a:srgbClr val="3843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Document">
              <a:extLst>
                <a:ext uri="{FF2B5EF4-FFF2-40B4-BE49-F238E27FC236}">
                  <a16:creationId xmlns:a16="http://schemas.microsoft.com/office/drawing/2014/main" id="{78C2FC16-6C7B-2B8C-B934-4AE8527137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91118" y="3329337"/>
              <a:ext cx="274717" cy="274717"/>
            </a:xfrm>
            <a:prstGeom prst="rect">
              <a:avLst/>
            </a:prstGeom>
          </p:spPr>
        </p:pic>
      </p:grpSp>
      <p:grpSp>
        <p:nvGrpSpPr>
          <p:cNvPr id="21" name="Group 20">
            <a:extLst>
              <a:ext uri="{FF2B5EF4-FFF2-40B4-BE49-F238E27FC236}">
                <a16:creationId xmlns:a16="http://schemas.microsoft.com/office/drawing/2014/main" id="{E67F807E-A92B-3059-B28F-967608A111D9}"/>
              </a:ext>
            </a:extLst>
          </p:cNvPr>
          <p:cNvGrpSpPr/>
          <p:nvPr/>
        </p:nvGrpSpPr>
        <p:grpSpPr>
          <a:xfrm>
            <a:off x="10949469" y="3424569"/>
            <a:ext cx="410817" cy="414997"/>
            <a:chOff x="6632000" y="5903501"/>
            <a:chExt cx="410817" cy="414997"/>
          </a:xfrm>
        </p:grpSpPr>
        <p:sp>
          <p:nvSpPr>
            <p:cNvPr id="22" name="Oval 21">
              <a:extLst>
                <a:ext uri="{FF2B5EF4-FFF2-40B4-BE49-F238E27FC236}">
                  <a16:creationId xmlns:a16="http://schemas.microsoft.com/office/drawing/2014/main" id="{96A6C0DC-31F9-DA35-FEB3-8BE3685C3917}"/>
                </a:ext>
              </a:extLst>
            </p:cNvPr>
            <p:cNvSpPr/>
            <p:nvPr/>
          </p:nvSpPr>
          <p:spPr>
            <a:xfrm>
              <a:off x="6632000" y="5903501"/>
              <a:ext cx="410817" cy="41499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phic 22" descr="Handshake">
              <a:extLst>
                <a:ext uri="{FF2B5EF4-FFF2-40B4-BE49-F238E27FC236}">
                  <a16:creationId xmlns:a16="http://schemas.microsoft.com/office/drawing/2014/main" id="{21370655-B9D7-E322-9D98-F4366E9E1B1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6307" y="5930004"/>
              <a:ext cx="354327" cy="388493"/>
            </a:xfrm>
            <a:prstGeom prst="rect">
              <a:avLst/>
            </a:prstGeom>
          </p:spPr>
        </p:pic>
      </p:grpSp>
      <p:sp>
        <p:nvSpPr>
          <p:cNvPr id="24" name="Rectangle 23">
            <a:extLst>
              <a:ext uri="{FF2B5EF4-FFF2-40B4-BE49-F238E27FC236}">
                <a16:creationId xmlns:a16="http://schemas.microsoft.com/office/drawing/2014/main" id="{B33224D5-340F-1368-3E19-C52B6D8AC66C}"/>
              </a:ext>
            </a:extLst>
          </p:cNvPr>
          <p:cNvSpPr/>
          <p:nvPr/>
        </p:nvSpPr>
        <p:spPr>
          <a:xfrm>
            <a:off x="10025150" y="2367802"/>
            <a:ext cx="2144364"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Investor protection under IFSCA Regulations</a:t>
            </a:r>
          </a:p>
        </p:txBody>
      </p:sp>
      <p:sp>
        <p:nvSpPr>
          <p:cNvPr id="25" name="Rectangle 24">
            <a:extLst>
              <a:ext uri="{FF2B5EF4-FFF2-40B4-BE49-F238E27FC236}">
                <a16:creationId xmlns:a16="http://schemas.microsoft.com/office/drawing/2014/main" id="{8637FE36-8D64-8FCF-4467-183E0C5E4895}"/>
              </a:ext>
            </a:extLst>
          </p:cNvPr>
          <p:cNvSpPr/>
          <p:nvPr/>
        </p:nvSpPr>
        <p:spPr>
          <a:xfrm>
            <a:off x="5591242" y="2268784"/>
            <a:ext cx="2444232"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First time fractional shares are traded and settled on exchange platform under regulatory framework</a:t>
            </a:r>
          </a:p>
        </p:txBody>
      </p:sp>
      <p:sp>
        <p:nvSpPr>
          <p:cNvPr id="26" name="Rectangle 25">
            <a:extLst>
              <a:ext uri="{FF2B5EF4-FFF2-40B4-BE49-F238E27FC236}">
                <a16:creationId xmlns:a16="http://schemas.microsoft.com/office/drawing/2014/main" id="{41569C76-296C-8AB8-BA04-5E588B523EDB}"/>
              </a:ext>
            </a:extLst>
          </p:cNvPr>
          <p:cNvSpPr/>
          <p:nvPr/>
        </p:nvSpPr>
        <p:spPr>
          <a:xfrm>
            <a:off x="8003150" y="4016233"/>
            <a:ext cx="2047948"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Settlement guarantee by NSE IX Clearing Corporation</a:t>
            </a:r>
          </a:p>
        </p:txBody>
      </p:sp>
      <p:sp>
        <p:nvSpPr>
          <p:cNvPr id="27" name="Rectangle 26">
            <a:extLst>
              <a:ext uri="{FF2B5EF4-FFF2-40B4-BE49-F238E27FC236}">
                <a16:creationId xmlns:a16="http://schemas.microsoft.com/office/drawing/2014/main" id="{B02527B0-F1FD-DE56-6733-AA86BB31B2D4}"/>
              </a:ext>
            </a:extLst>
          </p:cNvPr>
          <p:cNvSpPr/>
          <p:nvPr/>
        </p:nvSpPr>
        <p:spPr>
          <a:xfrm>
            <a:off x="10083771" y="4041346"/>
            <a:ext cx="214221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mn-cs"/>
              </a:rPr>
              <a:t>Corporate action entitlement</a:t>
            </a:r>
          </a:p>
        </p:txBody>
      </p:sp>
      <p:sp>
        <p:nvSpPr>
          <p:cNvPr id="28" name="TextBox 27">
            <a:extLst>
              <a:ext uri="{FF2B5EF4-FFF2-40B4-BE49-F238E27FC236}">
                <a16:creationId xmlns:a16="http://schemas.microsoft.com/office/drawing/2014/main" id="{3F9EC2C4-B79B-507E-6BC7-1ABAEBCE645F}"/>
              </a:ext>
            </a:extLst>
          </p:cNvPr>
          <p:cNvSpPr txBox="1"/>
          <p:nvPr/>
        </p:nvSpPr>
        <p:spPr>
          <a:xfrm>
            <a:off x="1021777" y="888618"/>
            <a:ext cx="35524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IBM Plex Sans" panose="020B0503050000000000"/>
                <a:ea typeface="+mn-ea"/>
                <a:cs typeface="+mn-cs"/>
              </a:rPr>
              <a:t>Key Features</a:t>
            </a:r>
          </a:p>
        </p:txBody>
      </p:sp>
      <p:cxnSp>
        <p:nvCxnSpPr>
          <p:cNvPr id="29" name="Straight Connector 28">
            <a:extLst>
              <a:ext uri="{FF2B5EF4-FFF2-40B4-BE49-F238E27FC236}">
                <a16:creationId xmlns:a16="http://schemas.microsoft.com/office/drawing/2014/main" id="{E05B2A0F-21F4-10D3-DEA5-1CA9D70586F8}"/>
              </a:ext>
            </a:extLst>
          </p:cNvPr>
          <p:cNvCxnSpPr>
            <a:cxnSpLocks/>
          </p:cNvCxnSpPr>
          <p:nvPr/>
        </p:nvCxnSpPr>
        <p:spPr>
          <a:xfrm>
            <a:off x="5657321" y="1487955"/>
            <a:ext cx="0" cy="38028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A2FEE27D-FAC3-A283-466E-A6C17A560F6C}"/>
              </a:ext>
            </a:extLst>
          </p:cNvPr>
          <p:cNvSpPr/>
          <p:nvPr/>
        </p:nvSpPr>
        <p:spPr>
          <a:xfrm rot="5400000">
            <a:off x="5600882" y="3258939"/>
            <a:ext cx="330000" cy="17561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13DF89DF-2A88-0DBE-E8F5-41A883074C36}"/>
              </a:ext>
            </a:extLst>
          </p:cNvPr>
          <p:cNvSpPr/>
          <p:nvPr/>
        </p:nvSpPr>
        <p:spPr>
          <a:xfrm>
            <a:off x="552285" y="5579340"/>
            <a:ext cx="1136847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rPr>
              <a:t>Re-iterates our commitment towards our Hon’ble PM‘s vision of “Aatmanirbhar Bharat” by making GIFT IFSC a Global Financial Hub for trading on products across the world through RBI approved LRS route </a:t>
            </a:r>
            <a:endParaRPr kumimoji="0" lang="en-IN" sz="1800" b="1" i="0" u="none" strike="noStrike" kern="1200" cap="none" spc="0" normalizeH="0" baseline="0" noProof="0" dirty="0">
              <a:ln>
                <a:noFill/>
              </a:ln>
              <a:solidFill>
                <a:srgbClr val="002060"/>
              </a:solidFill>
              <a:effectLst/>
              <a:uLnTx/>
              <a:uFillTx/>
              <a:latin typeface="IBM Plex Sans" panose="020B0503050000000000" pitchFamily="34" charset="0"/>
              <a:ea typeface="+mn-ea"/>
              <a:cs typeface="+mn-cs"/>
            </a:endParaRPr>
          </a:p>
        </p:txBody>
      </p:sp>
      <p:grpSp>
        <p:nvGrpSpPr>
          <p:cNvPr id="63" name="Group 62">
            <a:extLst>
              <a:ext uri="{FF2B5EF4-FFF2-40B4-BE49-F238E27FC236}">
                <a16:creationId xmlns:a16="http://schemas.microsoft.com/office/drawing/2014/main" id="{CA3635ED-AF3B-0E49-2AEB-DCCC1FE88ADA}"/>
              </a:ext>
            </a:extLst>
          </p:cNvPr>
          <p:cNvGrpSpPr/>
          <p:nvPr/>
        </p:nvGrpSpPr>
        <p:grpSpPr>
          <a:xfrm>
            <a:off x="-20279" y="1656756"/>
            <a:ext cx="5389576" cy="3132622"/>
            <a:chOff x="-7628" y="1815994"/>
            <a:chExt cx="5389576" cy="3132622"/>
          </a:xfrm>
        </p:grpSpPr>
        <p:pic>
          <p:nvPicPr>
            <p:cNvPr id="64" name="Picture 63">
              <a:extLst>
                <a:ext uri="{FF2B5EF4-FFF2-40B4-BE49-F238E27FC236}">
                  <a16:creationId xmlns:a16="http://schemas.microsoft.com/office/drawing/2014/main" id="{FE21BFF1-B40F-9CE6-FB37-82282C8C57B7}"/>
                </a:ext>
              </a:extLst>
            </p:cNvPr>
            <p:cNvPicPr>
              <a:picLocks noChangeAspect="1"/>
            </p:cNvPicPr>
            <p:nvPr/>
          </p:nvPicPr>
          <p:blipFill>
            <a:blip r:embed="rId14"/>
            <a:stretch>
              <a:fillRect/>
            </a:stretch>
          </p:blipFill>
          <p:spPr>
            <a:xfrm>
              <a:off x="2087406" y="2727718"/>
              <a:ext cx="1407675" cy="1325561"/>
            </a:xfrm>
            <a:prstGeom prst="rect">
              <a:avLst/>
            </a:prstGeom>
          </p:spPr>
        </p:pic>
        <p:sp>
          <p:nvSpPr>
            <p:cNvPr id="65" name="Rectangle 64">
              <a:extLst>
                <a:ext uri="{FF2B5EF4-FFF2-40B4-BE49-F238E27FC236}">
                  <a16:creationId xmlns:a16="http://schemas.microsoft.com/office/drawing/2014/main" id="{5A9E085D-0111-1DC8-6D77-6C0E7BB9A1E7}"/>
                </a:ext>
              </a:extLst>
            </p:cNvPr>
            <p:cNvSpPr/>
            <p:nvPr/>
          </p:nvSpPr>
          <p:spPr>
            <a:xfrm>
              <a:off x="2115341" y="1815994"/>
              <a:ext cx="1343626" cy="6924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Global Stocks* &amp; ETFs</a:t>
              </a:r>
              <a:b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br>
              <a:endParaRPr kumimoji="0" lang="en-IN"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66" name="Rectangle 65">
              <a:extLst>
                <a:ext uri="{FF2B5EF4-FFF2-40B4-BE49-F238E27FC236}">
                  <a16:creationId xmlns:a16="http://schemas.microsoft.com/office/drawing/2014/main" id="{E040FD94-4ECA-2F7C-02AD-6F93C4EF82DA}"/>
                </a:ext>
              </a:extLst>
            </p:cNvPr>
            <p:cNvSpPr/>
            <p:nvPr/>
          </p:nvSpPr>
          <p:spPr>
            <a:xfrm>
              <a:off x="780426" y="4493551"/>
              <a:ext cx="1986769" cy="452432"/>
            </a:xfrm>
            <a:prstGeom prst="rect">
              <a:avLst/>
            </a:prstGeom>
          </p:spPr>
          <p:txBody>
            <a:bodyPr wrap="square">
              <a:sp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Trading During US Hours &amp; Non- US Hours</a:t>
              </a:r>
            </a:p>
          </p:txBody>
        </p:sp>
        <p:sp>
          <p:nvSpPr>
            <p:cNvPr id="67" name="Rectangle 66">
              <a:extLst>
                <a:ext uri="{FF2B5EF4-FFF2-40B4-BE49-F238E27FC236}">
                  <a16:creationId xmlns:a16="http://schemas.microsoft.com/office/drawing/2014/main" id="{6F794210-793F-2E80-790B-7951E8393A59}"/>
                </a:ext>
              </a:extLst>
            </p:cNvPr>
            <p:cNvSpPr/>
            <p:nvPr/>
          </p:nvSpPr>
          <p:spPr>
            <a:xfrm>
              <a:off x="-7628" y="2473220"/>
              <a:ext cx="1962042" cy="632481"/>
            </a:xfrm>
            <a:prstGeom prst="rect">
              <a:avLst/>
            </a:prstGeom>
          </p:spPr>
          <p:txBody>
            <a:bodyPr wrap="square">
              <a:sp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Trading, Clearing, Settlement &amp; Holding </a:t>
              </a:r>
              <a:b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b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in IFSC only</a:t>
              </a:r>
            </a:p>
          </p:txBody>
        </p:sp>
        <p:grpSp>
          <p:nvGrpSpPr>
            <p:cNvPr id="68" name="Group 67">
              <a:extLst>
                <a:ext uri="{FF2B5EF4-FFF2-40B4-BE49-F238E27FC236}">
                  <a16:creationId xmlns:a16="http://schemas.microsoft.com/office/drawing/2014/main" id="{338503E0-3AF2-7D30-AF24-B1D6CFDAA34E}"/>
                </a:ext>
              </a:extLst>
            </p:cNvPr>
            <p:cNvGrpSpPr/>
            <p:nvPr/>
          </p:nvGrpSpPr>
          <p:grpSpPr>
            <a:xfrm>
              <a:off x="1674430" y="2303479"/>
              <a:ext cx="2122854" cy="2126004"/>
              <a:chOff x="2191430" y="3057041"/>
              <a:chExt cx="1875620" cy="1833787"/>
            </a:xfrm>
          </p:grpSpPr>
          <p:sp>
            <p:nvSpPr>
              <p:cNvPr id="75" name="Oval 74">
                <a:extLst>
                  <a:ext uri="{FF2B5EF4-FFF2-40B4-BE49-F238E27FC236}">
                    <a16:creationId xmlns:a16="http://schemas.microsoft.com/office/drawing/2014/main" id="{F1DA2E84-C288-9BAC-4FB5-A138443B45C1}"/>
                  </a:ext>
                </a:extLst>
              </p:cNvPr>
              <p:cNvSpPr/>
              <p:nvPr/>
            </p:nvSpPr>
            <p:spPr>
              <a:xfrm>
                <a:off x="2260261" y="3169701"/>
                <a:ext cx="1806789" cy="1721127"/>
              </a:xfrm>
              <a:prstGeom prst="ellipse">
                <a:avLst/>
              </a:prstGeom>
              <a:noFill/>
              <a:ln w="9525">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white"/>
                  </a:solidFill>
                  <a:effectLst/>
                  <a:uLnTx/>
                  <a:uFillTx/>
                  <a:latin typeface="IBM Plex Sans" panose="020B0503050000000000" pitchFamily="34" charset="0"/>
                  <a:ea typeface="+mn-ea"/>
                  <a:cs typeface="+mn-cs"/>
                </a:endParaRPr>
              </a:p>
            </p:txBody>
          </p:sp>
          <p:sp>
            <p:nvSpPr>
              <p:cNvPr id="76" name="Oval 75">
                <a:extLst>
                  <a:ext uri="{FF2B5EF4-FFF2-40B4-BE49-F238E27FC236}">
                    <a16:creationId xmlns:a16="http://schemas.microsoft.com/office/drawing/2014/main" id="{48D59B71-7AAA-13E1-3BD3-9563B7FEA9AF}"/>
                  </a:ext>
                </a:extLst>
              </p:cNvPr>
              <p:cNvSpPr/>
              <p:nvPr/>
            </p:nvSpPr>
            <p:spPr>
              <a:xfrm>
                <a:off x="3739612" y="3377241"/>
                <a:ext cx="229196" cy="227783"/>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77" name="Oval 76">
                <a:extLst>
                  <a:ext uri="{FF2B5EF4-FFF2-40B4-BE49-F238E27FC236}">
                    <a16:creationId xmlns:a16="http://schemas.microsoft.com/office/drawing/2014/main" id="{FC89EB7D-1326-F8FC-0F24-3CEBCE6EE125}"/>
                  </a:ext>
                </a:extLst>
              </p:cNvPr>
              <p:cNvSpPr/>
              <p:nvPr/>
            </p:nvSpPr>
            <p:spPr>
              <a:xfrm>
                <a:off x="3484377" y="4662509"/>
                <a:ext cx="229196" cy="227783"/>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78" name="Oval 77">
                <a:extLst>
                  <a:ext uri="{FF2B5EF4-FFF2-40B4-BE49-F238E27FC236}">
                    <a16:creationId xmlns:a16="http://schemas.microsoft.com/office/drawing/2014/main" id="{2328CE72-1803-87E9-31D0-8B9CEEA64E39}"/>
                  </a:ext>
                </a:extLst>
              </p:cNvPr>
              <p:cNvSpPr/>
              <p:nvPr/>
            </p:nvSpPr>
            <p:spPr>
              <a:xfrm>
                <a:off x="2580991" y="4661544"/>
                <a:ext cx="229196" cy="227783"/>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79" name="Oval 78">
                <a:extLst>
                  <a:ext uri="{FF2B5EF4-FFF2-40B4-BE49-F238E27FC236}">
                    <a16:creationId xmlns:a16="http://schemas.microsoft.com/office/drawing/2014/main" id="{285621E7-957C-9D59-59A7-7D5610B47500}"/>
                  </a:ext>
                </a:extLst>
              </p:cNvPr>
              <p:cNvSpPr/>
              <p:nvPr/>
            </p:nvSpPr>
            <p:spPr>
              <a:xfrm>
                <a:off x="3026259" y="3057041"/>
                <a:ext cx="229196" cy="227783"/>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80" name="Oval 79">
                <a:extLst>
                  <a:ext uri="{FF2B5EF4-FFF2-40B4-BE49-F238E27FC236}">
                    <a16:creationId xmlns:a16="http://schemas.microsoft.com/office/drawing/2014/main" id="{CBE36E8F-C747-626C-8B3A-087D7D02D64D}"/>
                  </a:ext>
                </a:extLst>
              </p:cNvPr>
              <p:cNvSpPr/>
              <p:nvPr/>
            </p:nvSpPr>
            <p:spPr>
              <a:xfrm>
                <a:off x="2191430" y="4154871"/>
                <a:ext cx="229196" cy="227783"/>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sp>
          <p:nvSpPr>
            <p:cNvPr id="69" name="Rectangle 68">
              <a:extLst>
                <a:ext uri="{FF2B5EF4-FFF2-40B4-BE49-F238E27FC236}">
                  <a16:creationId xmlns:a16="http://schemas.microsoft.com/office/drawing/2014/main" id="{E42F808E-6D38-0770-DA50-1DA97594D9C1}"/>
                </a:ext>
              </a:extLst>
            </p:cNvPr>
            <p:cNvSpPr/>
            <p:nvPr/>
          </p:nvSpPr>
          <p:spPr>
            <a:xfrm>
              <a:off x="3761023" y="2430142"/>
              <a:ext cx="1581736" cy="6924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Trading in the form of Depository Receipts</a:t>
              </a:r>
              <a:endParaRPr kumimoji="0" lang="en-IN"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70" name="Rectangle 69">
              <a:extLst>
                <a:ext uri="{FF2B5EF4-FFF2-40B4-BE49-F238E27FC236}">
                  <a16:creationId xmlns:a16="http://schemas.microsoft.com/office/drawing/2014/main" id="{02118244-A76A-AFF1-2C62-7AE5F65D542B}"/>
                </a:ext>
              </a:extLst>
            </p:cNvPr>
            <p:cNvSpPr/>
            <p:nvPr/>
          </p:nvSpPr>
          <p:spPr>
            <a:xfrm>
              <a:off x="3791777" y="3424761"/>
              <a:ext cx="1590171"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Trading Under LRS Facility</a:t>
              </a:r>
              <a:endParaRPr kumimoji="0" lang="en-IN"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endParaRPr>
            </a:p>
          </p:txBody>
        </p:sp>
        <p:sp>
          <p:nvSpPr>
            <p:cNvPr id="71" name="Rectangle 70">
              <a:extLst>
                <a:ext uri="{FF2B5EF4-FFF2-40B4-BE49-F238E27FC236}">
                  <a16:creationId xmlns:a16="http://schemas.microsoft.com/office/drawing/2014/main" id="{2B171041-A4DC-933E-B90E-7DACC275DACB}"/>
                </a:ext>
              </a:extLst>
            </p:cNvPr>
            <p:cNvSpPr/>
            <p:nvPr/>
          </p:nvSpPr>
          <p:spPr>
            <a:xfrm>
              <a:off x="2818536" y="4496184"/>
              <a:ext cx="1986769" cy="452432"/>
            </a:xfrm>
            <a:prstGeom prst="rect">
              <a:avLst/>
            </a:prstGeom>
          </p:spPr>
          <p:txBody>
            <a:bodyPr wrap="square">
              <a:sp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Order matching will happen in IFSC only</a:t>
              </a:r>
            </a:p>
          </p:txBody>
        </p:sp>
        <p:sp>
          <p:nvSpPr>
            <p:cNvPr id="72" name="Rectangle 71">
              <a:extLst>
                <a:ext uri="{FF2B5EF4-FFF2-40B4-BE49-F238E27FC236}">
                  <a16:creationId xmlns:a16="http://schemas.microsoft.com/office/drawing/2014/main" id="{AA8A6A76-3380-9046-474F-6DAD7AB243BD}"/>
                </a:ext>
              </a:extLst>
            </p:cNvPr>
            <p:cNvSpPr/>
            <p:nvPr/>
          </p:nvSpPr>
          <p:spPr>
            <a:xfrm>
              <a:off x="59853" y="3417122"/>
              <a:ext cx="1682104" cy="632481"/>
            </a:xfrm>
            <a:prstGeom prst="rect">
              <a:avLst/>
            </a:prstGeom>
          </p:spPr>
          <p:txBody>
            <a:bodyPr wrap="square">
              <a:sp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Liquidity &amp; Inventory by Global Players</a:t>
              </a:r>
            </a:p>
          </p:txBody>
        </p:sp>
        <p:sp>
          <p:nvSpPr>
            <p:cNvPr id="73" name="Oval 72">
              <a:extLst>
                <a:ext uri="{FF2B5EF4-FFF2-40B4-BE49-F238E27FC236}">
                  <a16:creationId xmlns:a16="http://schemas.microsoft.com/office/drawing/2014/main" id="{96F53FDF-1BAF-CB9E-AD77-AC4A02361C75}"/>
                </a:ext>
              </a:extLst>
            </p:cNvPr>
            <p:cNvSpPr/>
            <p:nvPr/>
          </p:nvSpPr>
          <p:spPr>
            <a:xfrm>
              <a:off x="3645422" y="3545690"/>
              <a:ext cx="259407" cy="264081"/>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sp>
          <p:nvSpPr>
            <p:cNvPr id="74" name="Oval 73">
              <a:extLst>
                <a:ext uri="{FF2B5EF4-FFF2-40B4-BE49-F238E27FC236}">
                  <a16:creationId xmlns:a16="http://schemas.microsoft.com/office/drawing/2014/main" id="{55C7C75B-A644-807C-4D41-81EC4118928D}"/>
                </a:ext>
              </a:extLst>
            </p:cNvPr>
            <p:cNvSpPr/>
            <p:nvPr/>
          </p:nvSpPr>
          <p:spPr>
            <a:xfrm>
              <a:off x="1843297" y="2693916"/>
              <a:ext cx="259407" cy="264081"/>
            </a:xfrm>
            <a:prstGeom prst="ellipse">
              <a:avLst/>
            </a:prstGeom>
            <a:noFill/>
            <a:ln w="285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IBM Plex Sans" panose="020B0503050000000000" pitchFamily="34" charset="0"/>
                <a:ea typeface="+mn-ea"/>
                <a:cs typeface="+mn-cs"/>
              </a:endParaRPr>
            </a:p>
          </p:txBody>
        </p:sp>
      </p:grpSp>
      <p:sp>
        <p:nvSpPr>
          <p:cNvPr id="81" name="Rectangle 80">
            <a:extLst>
              <a:ext uri="{FF2B5EF4-FFF2-40B4-BE49-F238E27FC236}">
                <a16:creationId xmlns:a16="http://schemas.microsoft.com/office/drawing/2014/main" id="{50C1472D-0D70-3931-3EBA-E7D016A12712}"/>
              </a:ext>
            </a:extLst>
          </p:cNvPr>
          <p:cNvSpPr/>
          <p:nvPr/>
        </p:nvSpPr>
        <p:spPr>
          <a:xfrm>
            <a:off x="1637453" y="6410747"/>
            <a:ext cx="3485249" cy="338554"/>
          </a:xfrm>
          <a:prstGeom prst="rect">
            <a:avLst/>
          </a:prstGeom>
        </p:spPr>
        <p:txBody>
          <a:bodyPr wrap="none">
            <a:spAutoFit/>
          </a:bodyPr>
          <a:lstStyle/>
          <a:p>
            <a:r>
              <a:rPr lang="en-US" sz="800" dirty="0">
                <a:solidFill>
                  <a:schemeClr val="bg2">
                    <a:lumMod val="50000"/>
                  </a:schemeClr>
                </a:solidFill>
                <a:latin typeface="IBM Plex Sans" panose="020B0503050000000000" pitchFamily="34" charset="0"/>
              </a:rPr>
              <a:t>*To start with US Stocks, in the form of unsponsored depository receipts</a:t>
            </a:r>
          </a:p>
          <a:p>
            <a:r>
              <a:rPr lang="en-US" sz="800" dirty="0">
                <a:solidFill>
                  <a:schemeClr val="bg2">
                    <a:lumMod val="50000"/>
                  </a:schemeClr>
                </a:solidFill>
                <a:latin typeface="IBM Plex Sans" panose="020B0503050000000000" pitchFamily="34" charset="0"/>
              </a:rPr>
              <a:t>Under IFSCA Regulatory Sandbox</a:t>
            </a:r>
            <a:endParaRPr lang="en-IN" sz="800" dirty="0">
              <a:solidFill>
                <a:schemeClr val="bg2">
                  <a:lumMod val="50000"/>
                </a:schemeClr>
              </a:solidFill>
              <a:latin typeface="IBM Plex Sans" panose="020B0503050000000000" pitchFamily="34" charset="0"/>
            </a:endParaRPr>
          </a:p>
        </p:txBody>
      </p:sp>
      <p:sp>
        <p:nvSpPr>
          <p:cNvPr id="31" name="Slide Number Placeholder 2">
            <a:extLst>
              <a:ext uri="{FF2B5EF4-FFF2-40B4-BE49-F238E27FC236}">
                <a16:creationId xmlns:a16="http://schemas.microsoft.com/office/drawing/2014/main" id="{AAF2ACB1-BBFE-D159-6EB2-718CBF2688CF}"/>
              </a:ext>
            </a:extLst>
          </p:cNvPr>
          <p:cNvSpPr>
            <a:spLocks noGrp="1"/>
          </p:cNvSpPr>
          <p:nvPr>
            <p:ph type="sldNum" sz="quarter" idx="10"/>
          </p:nvPr>
        </p:nvSpPr>
        <p:spPr>
          <a:xfrm>
            <a:off x="4724399" y="6403020"/>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62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A6946F-4612-3847-12BE-A5B9A701D25F}"/>
              </a:ext>
            </a:extLst>
          </p:cNvPr>
          <p:cNvSpPr txBox="1"/>
          <p:nvPr/>
        </p:nvSpPr>
        <p:spPr>
          <a:xfrm>
            <a:off x="-1" y="-2143"/>
            <a:ext cx="11391576" cy="461665"/>
          </a:xfrm>
          <a:prstGeom prst="rect">
            <a:avLst/>
          </a:prstGeom>
          <a:noFill/>
        </p:spPr>
        <p:txBody>
          <a:bodyPr wrap="square" rtlCol="0">
            <a:spAutoFit/>
          </a:bodyPr>
          <a:lstStyle/>
          <a:p>
            <a:r>
              <a:rPr lang="en-US" sz="2400" b="1" dirty="0">
                <a:solidFill>
                  <a:srgbClr val="002060"/>
                </a:solidFill>
                <a:latin typeface="IBM Plex Sans" panose="020B0503050000000000" pitchFamily="34" charset="0"/>
              </a:rPr>
              <a:t>NSE IX – Total Notional Turnover in US $ Bn</a:t>
            </a:r>
          </a:p>
        </p:txBody>
      </p:sp>
      <p:sp>
        <p:nvSpPr>
          <p:cNvPr id="9" name="Slide Number Placeholder 8">
            <a:extLst>
              <a:ext uri="{FF2B5EF4-FFF2-40B4-BE49-F238E27FC236}">
                <a16:creationId xmlns:a16="http://schemas.microsoft.com/office/drawing/2014/main" id="{DED4A3D0-3E27-6A37-85B2-53FF2AF72624}"/>
              </a:ext>
            </a:extLst>
          </p:cNvPr>
          <p:cNvSpPr>
            <a:spLocks noGrp="1"/>
          </p:cNvSpPr>
          <p:nvPr>
            <p:ph type="sldNum" sz="quarter" idx="10"/>
          </p:nvPr>
        </p:nvSpPr>
        <p:spPr>
          <a:xfrm>
            <a:off x="5636996" y="6454754"/>
            <a:ext cx="918008" cy="262345"/>
          </a:xfrm>
        </p:spPr>
        <p:txBody>
          <a:bodyPr/>
          <a:lstStyle/>
          <a:p>
            <a:fld id="{4F0DFB84-FD47-4CF3-87EF-FADFACF0B2F8}" type="slidenum">
              <a:rPr lang="en-IN" sz="1100" smtClean="0">
                <a:solidFill>
                  <a:schemeClr val="tx1"/>
                </a:solidFill>
                <a:latin typeface="IBM Plex Sans" panose="020B0503050000000000" pitchFamily="34" charset="0"/>
              </a:rPr>
              <a:t>7</a:t>
            </a:fld>
            <a:endParaRPr lang="en-IN" sz="1100">
              <a:solidFill>
                <a:schemeClr val="tx1"/>
              </a:solidFill>
              <a:latin typeface="IBM Plex Sans" panose="020B0503050000000000" pitchFamily="34" charset="0"/>
            </a:endParaRP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EC194A89-F867-3E08-8570-80B1BCAA106B}"/>
                  </a:ext>
                </a:extLst>
              </p:cNvPr>
              <p:cNvGraphicFramePr/>
              <p:nvPr>
                <p:extLst>
                  <p:ext uri="{D42A27DB-BD31-4B8C-83A1-F6EECF244321}">
                    <p14:modId xmlns:p14="http://schemas.microsoft.com/office/powerpoint/2010/main" val="2880377698"/>
                  </p:ext>
                </p:extLst>
              </p:nvPr>
            </p:nvGraphicFramePr>
            <p:xfrm>
              <a:off x="582061" y="750626"/>
              <a:ext cx="10809514" cy="46072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EC194A89-F867-3E08-8570-80B1BCAA106B}"/>
                  </a:ext>
                </a:extLst>
              </p:cNvPr>
              <p:cNvPicPr>
                <a:picLocks noGrp="1" noRot="1" noChangeAspect="1" noMove="1" noResize="1" noEditPoints="1" noAdjustHandles="1" noChangeArrowheads="1" noChangeShapeType="1"/>
              </p:cNvPicPr>
              <p:nvPr/>
            </p:nvPicPr>
            <p:blipFill>
              <a:blip r:embed="rId3"/>
              <a:stretch>
                <a:fillRect/>
              </a:stretch>
            </p:blipFill>
            <p:spPr>
              <a:xfrm>
                <a:off x="582061" y="750626"/>
                <a:ext cx="10809514" cy="4607227"/>
              </a:xfrm>
              <a:prstGeom prst="rect">
                <a:avLst/>
              </a:prstGeom>
            </p:spPr>
          </p:pic>
        </mc:Fallback>
      </mc:AlternateContent>
      <p:sp>
        <p:nvSpPr>
          <p:cNvPr id="5" name="TextBox 8">
            <a:extLst>
              <a:ext uri="{FF2B5EF4-FFF2-40B4-BE49-F238E27FC236}">
                <a16:creationId xmlns:a16="http://schemas.microsoft.com/office/drawing/2014/main" id="{25754070-7C77-5CDD-70DA-A6DC91F06FDD}"/>
              </a:ext>
            </a:extLst>
          </p:cNvPr>
          <p:cNvSpPr txBox="1"/>
          <p:nvPr/>
        </p:nvSpPr>
        <p:spPr>
          <a:xfrm rot="20282458">
            <a:off x="4537852" y="2446195"/>
            <a:ext cx="2465274" cy="36933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IBM Plex Sans" panose="020B0503050000000000" pitchFamily="34" charset="0"/>
                <a:ea typeface="+mn-ea"/>
                <a:cs typeface="+mn-cs"/>
              </a:rPr>
              <a:t>CAGR Growth 93% </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550F2773-FB33-FBA1-B1A7-FB59DDB1CFFC}"/>
              </a:ext>
            </a:extLst>
          </p:cNvPr>
          <p:cNvCxnSpPr>
            <a:cxnSpLocks/>
          </p:cNvCxnSpPr>
          <p:nvPr/>
        </p:nvCxnSpPr>
        <p:spPr>
          <a:xfrm flipV="1">
            <a:off x="1441639" y="1235605"/>
            <a:ext cx="8657704" cy="343482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75A8EE-9E13-AB98-BFE0-EF3D457B0FE8}"/>
              </a:ext>
            </a:extLst>
          </p:cNvPr>
          <p:cNvSpPr txBox="1"/>
          <p:nvPr/>
        </p:nvSpPr>
        <p:spPr>
          <a:xfrm>
            <a:off x="1441639" y="6103387"/>
            <a:ext cx="948991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IBM Plex Sans" panose="020B0503050000000000" pitchFamily="34" charset="0"/>
                <a:ea typeface="+mn-ea"/>
                <a:cs typeface="+mn-cs"/>
              </a:rPr>
              <a:t>Note: Total  Notional Turnover in US $bn on IFSC Exchanges for Index Futures, Index Options (Notional), Currency Futures and Commodity Futures </a:t>
            </a:r>
          </a:p>
        </p:txBody>
      </p:sp>
      <p:sp>
        <p:nvSpPr>
          <p:cNvPr id="10" name="TextBox 9">
            <a:extLst>
              <a:ext uri="{FF2B5EF4-FFF2-40B4-BE49-F238E27FC236}">
                <a16:creationId xmlns:a16="http://schemas.microsoft.com/office/drawing/2014/main" id="{07B4C821-2A53-43CD-BDE3-81036A184ACD}"/>
              </a:ext>
            </a:extLst>
          </p:cNvPr>
          <p:cNvSpPr txBox="1"/>
          <p:nvPr/>
        </p:nvSpPr>
        <p:spPr>
          <a:xfrm>
            <a:off x="2507983" y="5648957"/>
            <a:ext cx="7176034" cy="338554"/>
          </a:xfrm>
          <a:prstGeom prst="rect">
            <a:avLst/>
          </a:prstGeom>
          <a:noFill/>
        </p:spPr>
        <p:txBody>
          <a:bodyPr wrap="square">
            <a:spAutoFit/>
          </a:bodyPr>
          <a:lstStyle/>
          <a:p>
            <a:pPr algn="ctr"/>
            <a:r>
              <a:rPr lang="en-US" sz="1600" b="1" dirty="0">
                <a:latin typeface="IBM Plex Sans" panose="020B0503050203000203" pitchFamily="34" charset="0"/>
              </a:rPr>
              <a:t>*Total Notional Turnover for FY 24-25 as on July 24 is $376.6 US $bn</a:t>
            </a:r>
          </a:p>
        </p:txBody>
      </p:sp>
    </p:spTree>
    <p:extLst>
      <p:ext uri="{BB962C8B-B14F-4D97-AF65-F5344CB8AC3E}">
        <p14:creationId xmlns:p14="http://schemas.microsoft.com/office/powerpoint/2010/main" val="31981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09EF91-D05E-17D8-B3BC-E9161EAE3C6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F0DFB84-FD47-4CF3-87EF-FADFACF0B2F8}"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45255B5-3C78-C542-7545-44D5FE8F4B52}"/>
              </a:ext>
            </a:extLst>
          </p:cNvPr>
          <p:cNvSpPr txBox="1"/>
          <p:nvPr/>
        </p:nvSpPr>
        <p:spPr>
          <a:xfrm>
            <a:off x="530087" y="2844225"/>
            <a:ext cx="10628243"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342A66"/>
                </a:solidFill>
                <a:effectLst/>
                <a:uLnTx/>
                <a:uFillTx/>
                <a:latin typeface="IBM Plex Sans" panose="020B0503050203000203" pitchFamily="34" charset="0"/>
                <a:ea typeface="+mn-ea"/>
                <a:cs typeface="+mn-cs"/>
              </a:rPr>
              <a:t>Equity Listing – </a:t>
            </a:r>
            <a:r>
              <a:rPr lang="en-IN" sz="3200" b="1" dirty="0">
                <a:solidFill>
                  <a:srgbClr val="342A66"/>
                </a:solidFill>
                <a:latin typeface="IBM Plex Sans" panose="020B0503050203000203" pitchFamily="34" charset="0"/>
              </a:rPr>
              <a:t>IFSC</a:t>
            </a:r>
            <a:endParaRPr kumimoji="0" lang="en-IN" sz="3200" b="1" i="0" u="none" strike="noStrike" kern="1200" cap="none" spc="0" normalizeH="0" baseline="0" noProof="0" dirty="0">
              <a:ln>
                <a:noFill/>
              </a:ln>
              <a:solidFill>
                <a:srgbClr val="342A66"/>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409737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03C1-285F-C231-05C7-0AEF271250E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2B7B777-F809-EA59-20B1-D7511C272BAF}"/>
              </a:ext>
            </a:extLst>
          </p:cNvPr>
          <p:cNvSpPr>
            <a:spLocks noGrp="1"/>
          </p:cNvSpPr>
          <p:nvPr>
            <p:ph type="title"/>
          </p:nvPr>
        </p:nvSpPr>
        <p:spPr>
          <a:xfrm>
            <a:off x="-33704" y="-16448"/>
            <a:ext cx="4991725" cy="539750"/>
          </a:xfrm>
        </p:spPr>
        <p:txBody>
          <a:bodyPr/>
          <a:lstStyle/>
          <a:p>
            <a:r>
              <a:rPr kumimoji="0" lang="en-US" sz="2800" b="1" i="0" u="none" strike="noStrike" kern="1200" cap="none" spc="0" normalizeH="0" baseline="0" noProof="0" dirty="0">
                <a:ln>
                  <a:noFill/>
                </a:ln>
                <a:effectLst/>
                <a:uLnTx/>
                <a:uFillTx/>
              </a:rPr>
              <a:t>Raising Funds from IFSC </a:t>
            </a:r>
            <a:endParaRPr lang="en-US" sz="2800" dirty="0"/>
          </a:p>
        </p:txBody>
      </p:sp>
      <p:grpSp>
        <p:nvGrpSpPr>
          <p:cNvPr id="2" name="Group 1">
            <a:extLst>
              <a:ext uri="{FF2B5EF4-FFF2-40B4-BE49-F238E27FC236}">
                <a16:creationId xmlns:a16="http://schemas.microsoft.com/office/drawing/2014/main" id="{BFA75B38-8297-4B4C-A742-FC28D635C85C}"/>
              </a:ext>
            </a:extLst>
          </p:cNvPr>
          <p:cNvGrpSpPr/>
          <p:nvPr/>
        </p:nvGrpSpPr>
        <p:grpSpPr>
          <a:xfrm>
            <a:off x="5466458" y="1044564"/>
            <a:ext cx="6725542" cy="5290221"/>
            <a:chOff x="2087121" y="884771"/>
            <a:chExt cx="7576494" cy="5290221"/>
          </a:xfrm>
        </p:grpSpPr>
        <p:sp>
          <p:nvSpPr>
            <p:cNvPr id="5" name="Rectangle 4">
              <a:extLst>
                <a:ext uri="{FF2B5EF4-FFF2-40B4-BE49-F238E27FC236}">
                  <a16:creationId xmlns:a16="http://schemas.microsoft.com/office/drawing/2014/main" id="{69FB1BD9-8A48-9EAE-1F8F-BE0C3BD9BCA2}"/>
                </a:ext>
              </a:extLst>
            </p:cNvPr>
            <p:cNvSpPr/>
            <p:nvPr/>
          </p:nvSpPr>
          <p:spPr>
            <a:xfrm>
              <a:off x="2087121" y="884771"/>
              <a:ext cx="3372901" cy="529022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IBM Plex Sans" panose="020B0503050000000000" pitchFamily="34" charset="0"/>
              </a:endParaRPr>
            </a:p>
          </p:txBody>
        </p:sp>
        <p:pic>
          <p:nvPicPr>
            <p:cNvPr id="3" name="Picture 2">
              <a:extLst>
                <a:ext uri="{FF2B5EF4-FFF2-40B4-BE49-F238E27FC236}">
                  <a16:creationId xmlns:a16="http://schemas.microsoft.com/office/drawing/2014/main" id="{2340DD1B-54EB-2496-B34B-DDCE95CF0C92}"/>
                </a:ext>
              </a:extLst>
            </p:cNvPr>
            <p:cNvPicPr>
              <a:picLocks noChangeAspect="1"/>
            </p:cNvPicPr>
            <p:nvPr/>
          </p:nvPicPr>
          <p:blipFill>
            <a:blip r:embed="rId2"/>
            <a:stretch>
              <a:fillRect/>
            </a:stretch>
          </p:blipFill>
          <p:spPr>
            <a:xfrm>
              <a:off x="2120046" y="884771"/>
              <a:ext cx="969272" cy="844205"/>
            </a:xfrm>
            <a:prstGeom prst="rect">
              <a:avLst/>
            </a:prstGeom>
          </p:spPr>
        </p:pic>
        <p:sp>
          <p:nvSpPr>
            <p:cNvPr id="6" name="Rectangle 5">
              <a:extLst>
                <a:ext uri="{FF2B5EF4-FFF2-40B4-BE49-F238E27FC236}">
                  <a16:creationId xmlns:a16="http://schemas.microsoft.com/office/drawing/2014/main" id="{072F7168-AE88-22DD-A87E-0C404CAC0570}"/>
                </a:ext>
              </a:extLst>
            </p:cNvPr>
            <p:cNvSpPr/>
            <p:nvPr/>
          </p:nvSpPr>
          <p:spPr>
            <a:xfrm>
              <a:off x="6051468" y="934949"/>
              <a:ext cx="3432309" cy="524004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latin typeface="IBM Plex Sans" panose="020B0503050000000000" pitchFamily="34" charset="0"/>
              </a:endParaRPr>
            </a:p>
          </p:txBody>
        </p:sp>
        <p:sp>
          <p:nvSpPr>
            <p:cNvPr id="14" name="TextBox 13">
              <a:extLst>
                <a:ext uri="{FF2B5EF4-FFF2-40B4-BE49-F238E27FC236}">
                  <a16:creationId xmlns:a16="http://schemas.microsoft.com/office/drawing/2014/main" id="{1215A32D-1838-93F4-4654-DE2340B0B7A1}"/>
                </a:ext>
              </a:extLst>
            </p:cNvPr>
            <p:cNvSpPr txBox="1"/>
            <p:nvPr/>
          </p:nvSpPr>
          <p:spPr>
            <a:xfrm>
              <a:off x="3227409" y="1106818"/>
              <a:ext cx="1707157" cy="400110"/>
            </a:xfrm>
            <a:prstGeom prst="rect">
              <a:avLst/>
            </a:prstGeom>
            <a:noFill/>
          </p:spPr>
          <p:txBody>
            <a:bodyPr wrap="square">
              <a:spAutoFit/>
            </a:bodyPr>
            <a:lstStyle/>
            <a:p>
              <a:r>
                <a:rPr lang="en-US" sz="2000" b="1" dirty="0">
                  <a:latin typeface="IBM Plex Sans" panose="020B0503050000000000" pitchFamily="34" charset="0"/>
                </a:rPr>
                <a:t>EQUITY</a:t>
              </a:r>
            </a:p>
          </p:txBody>
        </p:sp>
        <p:sp>
          <p:nvSpPr>
            <p:cNvPr id="16" name="TextBox 15">
              <a:extLst>
                <a:ext uri="{FF2B5EF4-FFF2-40B4-BE49-F238E27FC236}">
                  <a16:creationId xmlns:a16="http://schemas.microsoft.com/office/drawing/2014/main" id="{DA624428-010B-2877-C5A4-A448BDAA14C8}"/>
                </a:ext>
              </a:extLst>
            </p:cNvPr>
            <p:cNvSpPr txBox="1"/>
            <p:nvPr/>
          </p:nvSpPr>
          <p:spPr>
            <a:xfrm>
              <a:off x="2258858" y="1937935"/>
              <a:ext cx="3156379" cy="3303468"/>
            </a:xfrm>
            <a:prstGeom prst="rect">
              <a:avLst/>
            </a:prstGeom>
            <a:noFill/>
          </p:spPr>
          <p:txBody>
            <a:bodyPr wrap="square" rtlCol="0">
              <a:spAutoFit/>
            </a:bodyPr>
            <a:lstStyle/>
            <a:p>
              <a:pPr marL="285750" indent="-285750">
                <a:spcAft>
                  <a:spcPts val="800"/>
                </a:spcAft>
                <a:buFont typeface="Wingdings" panose="05000000000000000000" pitchFamily="2" charset="2"/>
                <a:buChar char="ü"/>
              </a:pPr>
              <a:r>
                <a:rPr lang="en-US" dirty="0">
                  <a:latin typeface="IBM Plex Sans" panose="020B0503050000000000" pitchFamily="34" charset="0"/>
                </a:rPr>
                <a:t>Initial Public Offer</a:t>
              </a:r>
            </a:p>
            <a:p>
              <a:pPr marL="285750" indent="-285750">
                <a:spcAft>
                  <a:spcPts val="800"/>
                </a:spcAft>
                <a:buFont typeface="Wingdings" panose="05000000000000000000" pitchFamily="2" charset="2"/>
                <a:buChar char="ü"/>
              </a:pPr>
              <a:r>
                <a:rPr lang="en-US" dirty="0">
                  <a:latin typeface="IBM Plex Sans" panose="020B0503050000000000" pitchFamily="34" charset="0"/>
                </a:rPr>
                <a:t>Follow on Public Offer</a:t>
              </a:r>
            </a:p>
            <a:p>
              <a:pPr marL="285750" indent="-285750">
                <a:spcAft>
                  <a:spcPts val="800"/>
                </a:spcAft>
                <a:buFont typeface="Wingdings" panose="05000000000000000000" pitchFamily="2" charset="2"/>
                <a:buChar char="ü"/>
              </a:pPr>
              <a:r>
                <a:rPr lang="en-US" dirty="0">
                  <a:latin typeface="IBM Plex Sans" panose="020B0503050000000000" pitchFamily="34" charset="0"/>
                </a:rPr>
                <a:t>Offer for Sale</a:t>
              </a:r>
            </a:p>
            <a:p>
              <a:pPr marL="285750" indent="-285750">
                <a:spcAft>
                  <a:spcPts val="800"/>
                </a:spcAft>
                <a:buFont typeface="Wingdings" panose="05000000000000000000" pitchFamily="2" charset="2"/>
                <a:buChar char="ü"/>
              </a:pPr>
              <a:r>
                <a:rPr lang="en-US" dirty="0">
                  <a:latin typeface="IBM Plex Sans" panose="020B0503050000000000" pitchFamily="34" charset="0"/>
                </a:rPr>
                <a:t>Qualified Institutional Placement</a:t>
              </a:r>
            </a:p>
            <a:p>
              <a:pPr marL="285750" indent="-285750">
                <a:spcAft>
                  <a:spcPts val="800"/>
                </a:spcAft>
                <a:buFont typeface="Wingdings" panose="05000000000000000000" pitchFamily="2" charset="2"/>
                <a:buChar char="ü"/>
              </a:pPr>
              <a:r>
                <a:rPr lang="en-US" dirty="0">
                  <a:latin typeface="IBM Plex Sans" panose="020B0503050000000000" pitchFamily="34" charset="0"/>
                </a:rPr>
                <a:t>Preferential Issue</a:t>
              </a:r>
            </a:p>
            <a:p>
              <a:pPr marL="285750" indent="-285750">
                <a:spcAft>
                  <a:spcPts val="800"/>
                </a:spcAft>
                <a:buFont typeface="Wingdings" panose="05000000000000000000" pitchFamily="2" charset="2"/>
                <a:buChar char="ü"/>
              </a:pPr>
              <a:r>
                <a:rPr lang="en-US" dirty="0">
                  <a:latin typeface="IBM Plex Sans" panose="020B0503050000000000" pitchFamily="34" charset="0"/>
                </a:rPr>
                <a:t>Right Issue</a:t>
              </a:r>
            </a:p>
            <a:p>
              <a:pPr marL="285750" indent="-285750">
                <a:spcAft>
                  <a:spcPts val="800"/>
                </a:spcAft>
                <a:buFont typeface="Wingdings" panose="05000000000000000000" pitchFamily="2" charset="2"/>
                <a:buChar char="ü"/>
              </a:pPr>
              <a:r>
                <a:rPr lang="en-US" dirty="0">
                  <a:latin typeface="IBM Plex Sans" panose="020B0503050000000000" pitchFamily="34" charset="0"/>
                </a:rPr>
                <a:t>REITs / InvITs</a:t>
              </a:r>
            </a:p>
            <a:p>
              <a:pPr marL="285750" indent="-285750">
                <a:spcAft>
                  <a:spcPts val="800"/>
                </a:spcAft>
                <a:buFont typeface="Wingdings" panose="05000000000000000000" pitchFamily="2" charset="2"/>
                <a:buChar char="ü"/>
              </a:pPr>
              <a:r>
                <a:rPr lang="en-US" dirty="0">
                  <a:latin typeface="IBM Plex Sans" panose="020B0503050000000000" pitchFamily="34" charset="0"/>
                </a:rPr>
                <a:t>Depository Receipts</a:t>
              </a:r>
            </a:p>
          </p:txBody>
        </p:sp>
        <p:sp>
          <p:nvSpPr>
            <p:cNvPr id="17" name="TextBox 16">
              <a:extLst>
                <a:ext uri="{FF2B5EF4-FFF2-40B4-BE49-F238E27FC236}">
                  <a16:creationId xmlns:a16="http://schemas.microsoft.com/office/drawing/2014/main" id="{29222B2E-B41B-1426-3951-E43110369A8C}"/>
                </a:ext>
              </a:extLst>
            </p:cNvPr>
            <p:cNvSpPr txBox="1"/>
            <p:nvPr/>
          </p:nvSpPr>
          <p:spPr>
            <a:xfrm>
              <a:off x="7195973" y="1106818"/>
              <a:ext cx="1707157" cy="400110"/>
            </a:xfrm>
            <a:prstGeom prst="rect">
              <a:avLst/>
            </a:prstGeom>
            <a:noFill/>
          </p:spPr>
          <p:txBody>
            <a:bodyPr wrap="square">
              <a:spAutoFit/>
            </a:bodyPr>
            <a:lstStyle/>
            <a:p>
              <a:r>
                <a:rPr lang="en-US" sz="2000" b="1" dirty="0">
                  <a:latin typeface="IBM Plex Sans" panose="020B0503050000000000" pitchFamily="34" charset="0"/>
                </a:rPr>
                <a:t>DEBT</a:t>
              </a:r>
            </a:p>
          </p:txBody>
        </p:sp>
        <p:pic>
          <p:nvPicPr>
            <p:cNvPr id="19" name="Picture 18">
              <a:extLst>
                <a:ext uri="{FF2B5EF4-FFF2-40B4-BE49-F238E27FC236}">
                  <a16:creationId xmlns:a16="http://schemas.microsoft.com/office/drawing/2014/main" id="{0BC63C94-1AAD-B4F5-31EC-D3850F020667}"/>
                </a:ext>
              </a:extLst>
            </p:cNvPr>
            <p:cNvPicPr>
              <a:picLocks noChangeAspect="1"/>
            </p:cNvPicPr>
            <p:nvPr/>
          </p:nvPicPr>
          <p:blipFill>
            <a:blip r:embed="rId3"/>
            <a:stretch>
              <a:fillRect/>
            </a:stretch>
          </p:blipFill>
          <p:spPr>
            <a:xfrm>
              <a:off x="6229250" y="884771"/>
              <a:ext cx="791592" cy="844205"/>
            </a:xfrm>
            <a:prstGeom prst="rect">
              <a:avLst/>
            </a:prstGeom>
          </p:spPr>
        </p:pic>
        <p:sp>
          <p:nvSpPr>
            <p:cNvPr id="20" name="TextBox 19">
              <a:extLst>
                <a:ext uri="{FF2B5EF4-FFF2-40B4-BE49-F238E27FC236}">
                  <a16:creationId xmlns:a16="http://schemas.microsoft.com/office/drawing/2014/main" id="{A7D43088-3C4E-095D-B6A8-C8975D7DB450}"/>
                </a:ext>
              </a:extLst>
            </p:cNvPr>
            <p:cNvSpPr txBox="1"/>
            <p:nvPr/>
          </p:nvSpPr>
          <p:spPr>
            <a:xfrm>
              <a:off x="6435485" y="1761258"/>
              <a:ext cx="3228130" cy="4237057"/>
            </a:xfrm>
            <a:prstGeom prst="rect">
              <a:avLst/>
            </a:prstGeom>
            <a:noFill/>
          </p:spPr>
          <p:txBody>
            <a:bodyPr wrap="square" rtlCol="0">
              <a:spAutoFit/>
            </a:bodyPr>
            <a:lstStyle/>
            <a:p>
              <a:pPr marL="285750" indent="-285750">
                <a:spcAft>
                  <a:spcPts val="800"/>
                </a:spcAft>
                <a:buFont typeface="Wingdings" panose="05000000000000000000" pitchFamily="2" charset="2"/>
                <a:buChar char="ü"/>
              </a:pPr>
              <a:r>
                <a:rPr lang="en-US" dirty="0">
                  <a:latin typeface="IBM Plex Sans" panose="020B0503050000000000" pitchFamily="34" charset="0"/>
                </a:rPr>
                <a:t>Foreign Currency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Masala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Supranational &amp; Sovereign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Municipal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Green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Social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Sustainable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Sustainability Linked Bonds</a:t>
              </a:r>
            </a:p>
            <a:p>
              <a:pPr marL="285750" indent="-285750">
                <a:spcAft>
                  <a:spcPts val="800"/>
                </a:spcAft>
                <a:buFont typeface="Wingdings" panose="05000000000000000000" pitchFamily="2" charset="2"/>
                <a:buChar char="ü"/>
              </a:pPr>
              <a:r>
                <a:rPr lang="en-US" dirty="0">
                  <a:latin typeface="IBM Plex Sans" panose="020B0503050000000000" pitchFamily="34" charset="0"/>
                </a:rPr>
                <a:t>Medium Term Note Program</a:t>
              </a:r>
            </a:p>
          </p:txBody>
        </p:sp>
      </p:grpSp>
      <p:grpSp>
        <p:nvGrpSpPr>
          <p:cNvPr id="4" name="Group 3">
            <a:extLst>
              <a:ext uri="{FF2B5EF4-FFF2-40B4-BE49-F238E27FC236}">
                <a16:creationId xmlns:a16="http://schemas.microsoft.com/office/drawing/2014/main" id="{B0E838AF-0C89-7F3D-73F8-72D83F89E9E1}"/>
              </a:ext>
            </a:extLst>
          </p:cNvPr>
          <p:cNvGrpSpPr/>
          <p:nvPr/>
        </p:nvGrpSpPr>
        <p:grpSpPr>
          <a:xfrm>
            <a:off x="0" y="1359254"/>
            <a:ext cx="4649673" cy="5409702"/>
            <a:chOff x="1412464" y="1485073"/>
            <a:chExt cx="8336155" cy="5863593"/>
          </a:xfrm>
        </p:grpSpPr>
        <p:sp>
          <p:nvSpPr>
            <p:cNvPr id="10" name="Rectangle 9">
              <a:extLst>
                <a:ext uri="{FF2B5EF4-FFF2-40B4-BE49-F238E27FC236}">
                  <a16:creationId xmlns:a16="http://schemas.microsoft.com/office/drawing/2014/main" id="{F798089E-8DD3-7AD4-64B2-A1CC523F787B}"/>
                </a:ext>
              </a:extLst>
            </p:cNvPr>
            <p:cNvSpPr/>
            <p:nvPr/>
          </p:nvSpPr>
          <p:spPr>
            <a:xfrm>
              <a:off x="1412464" y="4696422"/>
              <a:ext cx="773666" cy="633839"/>
            </a:xfrm>
            <a:prstGeom prst="rect">
              <a:avLst/>
            </a:prstGeom>
            <a:noFill/>
          </p:spPr>
          <p:txBody>
            <a:bodyPr wrap="none" lIns="91440" tIns="45720" rIns="91440" bIns="45720">
              <a:spAutoFit/>
            </a:bodyPr>
            <a:lstStyle/>
            <a:p>
              <a:pPr algn="ctr"/>
              <a:r>
                <a:rPr lang="en-US" sz="3200" b="1" cap="none" spc="0" dirty="0">
                  <a:ln w="9525">
                    <a:solidFill>
                      <a:srgbClr val="002060"/>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IBM Plex Sans" panose="020B0503050000000000" pitchFamily="34" charset="0"/>
                </a:rPr>
                <a:t>3</a:t>
              </a:r>
            </a:p>
          </p:txBody>
        </p:sp>
        <p:sp>
          <p:nvSpPr>
            <p:cNvPr id="7" name="TextBox 6">
              <a:extLst>
                <a:ext uri="{FF2B5EF4-FFF2-40B4-BE49-F238E27FC236}">
                  <a16:creationId xmlns:a16="http://schemas.microsoft.com/office/drawing/2014/main" id="{0B71E625-2E26-616B-729D-B7468FE9BDF0}"/>
                </a:ext>
              </a:extLst>
            </p:cNvPr>
            <p:cNvSpPr txBox="1"/>
            <p:nvPr/>
          </p:nvSpPr>
          <p:spPr>
            <a:xfrm>
              <a:off x="2310700" y="1485073"/>
              <a:ext cx="5971907" cy="400110"/>
            </a:xfrm>
            <a:prstGeom prst="rect">
              <a:avLst/>
            </a:prstGeom>
            <a:noFill/>
          </p:spPr>
          <p:txBody>
            <a:bodyPr wrap="square">
              <a:spAutoFit/>
            </a:bodyPr>
            <a:lstStyle/>
            <a:p>
              <a:r>
                <a:rPr lang="en-US" sz="2000" dirty="0">
                  <a:latin typeface="IBM Plex Sans" panose="020B0503050000000000" pitchFamily="34" charset="0"/>
                </a:rPr>
                <a:t>A company incorporated in India</a:t>
              </a:r>
            </a:p>
          </p:txBody>
        </p:sp>
        <p:sp>
          <p:nvSpPr>
            <p:cNvPr id="8" name="Rectangle 7">
              <a:extLst>
                <a:ext uri="{FF2B5EF4-FFF2-40B4-BE49-F238E27FC236}">
                  <a16:creationId xmlns:a16="http://schemas.microsoft.com/office/drawing/2014/main" id="{B9EE3BCF-E6FD-D1A1-F69D-F5AE89013E9B}"/>
                </a:ext>
              </a:extLst>
            </p:cNvPr>
            <p:cNvSpPr/>
            <p:nvPr/>
          </p:nvSpPr>
          <p:spPr>
            <a:xfrm>
              <a:off x="1412464" y="1530619"/>
              <a:ext cx="773666" cy="633839"/>
            </a:xfrm>
            <a:prstGeom prst="rect">
              <a:avLst/>
            </a:prstGeom>
            <a:noFill/>
          </p:spPr>
          <p:txBody>
            <a:bodyPr wrap="none" lIns="91440" tIns="45720" rIns="91440" bIns="45720">
              <a:spAutoFit/>
            </a:bodyPr>
            <a:lstStyle/>
            <a:p>
              <a:pPr algn="ctr"/>
              <a:r>
                <a:rPr lang="en-US" sz="3200" b="1" cap="none" spc="0" dirty="0">
                  <a:ln w="9525">
                    <a:solidFill>
                      <a:srgbClr val="002060"/>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IBM Plex Sans" panose="020B0503050000000000" pitchFamily="34" charset="0"/>
                </a:rPr>
                <a:t>1</a:t>
              </a:r>
            </a:p>
          </p:txBody>
        </p:sp>
        <p:sp>
          <p:nvSpPr>
            <p:cNvPr id="9" name="Rectangle 8">
              <a:extLst>
                <a:ext uri="{FF2B5EF4-FFF2-40B4-BE49-F238E27FC236}">
                  <a16:creationId xmlns:a16="http://schemas.microsoft.com/office/drawing/2014/main" id="{869BA4F7-1AF6-7C85-9826-72A7246F1561}"/>
                </a:ext>
              </a:extLst>
            </p:cNvPr>
            <p:cNvSpPr/>
            <p:nvPr/>
          </p:nvSpPr>
          <p:spPr>
            <a:xfrm>
              <a:off x="1412464" y="3110946"/>
              <a:ext cx="773666" cy="633839"/>
            </a:xfrm>
            <a:prstGeom prst="rect">
              <a:avLst/>
            </a:prstGeom>
            <a:noFill/>
          </p:spPr>
          <p:txBody>
            <a:bodyPr wrap="none" lIns="91440" tIns="45720" rIns="91440" bIns="45720">
              <a:spAutoFit/>
            </a:bodyPr>
            <a:lstStyle/>
            <a:p>
              <a:pPr algn="ctr"/>
              <a:r>
                <a:rPr lang="en-US" sz="3200" b="1" cap="none" spc="0" dirty="0">
                  <a:ln w="9525">
                    <a:solidFill>
                      <a:srgbClr val="002060"/>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IBM Plex Sans" panose="020B0503050000000000" pitchFamily="34" charset="0"/>
                </a:rPr>
                <a:t>2</a:t>
              </a:r>
            </a:p>
          </p:txBody>
        </p:sp>
        <p:sp>
          <p:nvSpPr>
            <p:cNvPr id="12" name="TextBox 11">
              <a:extLst>
                <a:ext uri="{FF2B5EF4-FFF2-40B4-BE49-F238E27FC236}">
                  <a16:creationId xmlns:a16="http://schemas.microsoft.com/office/drawing/2014/main" id="{23BCE106-9076-7E17-E634-45B3BB9946C9}"/>
                </a:ext>
              </a:extLst>
            </p:cNvPr>
            <p:cNvSpPr txBox="1"/>
            <p:nvPr/>
          </p:nvSpPr>
          <p:spPr>
            <a:xfrm>
              <a:off x="2310700" y="3110946"/>
              <a:ext cx="7032081" cy="400110"/>
            </a:xfrm>
            <a:prstGeom prst="rect">
              <a:avLst/>
            </a:prstGeom>
            <a:noFill/>
          </p:spPr>
          <p:txBody>
            <a:bodyPr wrap="square">
              <a:spAutoFit/>
            </a:bodyPr>
            <a:lstStyle/>
            <a:p>
              <a:r>
                <a:rPr lang="en-US" sz="2000" dirty="0">
                  <a:latin typeface="IBM Plex Sans" panose="020B0503050000000000" pitchFamily="34" charset="0"/>
                </a:rPr>
                <a:t>A company incorporated in a Foreign Jurisdiction^</a:t>
              </a:r>
            </a:p>
          </p:txBody>
        </p:sp>
        <p:sp>
          <p:nvSpPr>
            <p:cNvPr id="13" name="TextBox 12">
              <a:extLst>
                <a:ext uri="{FF2B5EF4-FFF2-40B4-BE49-F238E27FC236}">
                  <a16:creationId xmlns:a16="http://schemas.microsoft.com/office/drawing/2014/main" id="{E095EF9C-FBC2-98BC-C8C2-C84833E1317A}"/>
                </a:ext>
              </a:extLst>
            </p:cNvPr>
            <p:cNvSpPr txBox="1"/>
            <p:nvPr/>
          </p:nvSpPr>
          <p:spPr>
            <a:xfrm>
              <a:off x="2310701" y="4696422"/>
              <a:ext cx="5971908" cy="400110"/>
            </a:xfrm>
            <a:prstGeom prst="rect">
              <a:avLst/>
            </a:prstGeom>
            <a:noFill/>
          </p:spPr>
          <p:txBody>
            <a:bodyPr wrap="square">
              <a:spAutoFit/>
            </a:bodyPr>
            <a:lstStyle/>
            <a:p>
              <a:r>
                <a:rPr lang="en-US" sz="2000" dirty="0">
                  <a:latin typeface="IBM Plex Sans" panose="020B0503050000000000" pitchFamily="34" charset="0"/>
                </a:rPr>
                <a:t>A company incorporated in an IFSC</a:t>
              </a:r>
            </a:p>
          </p:txBody>
        </p:sp>
        <p:sp>
          <p:nvSpPr>
            <p:cNvPr id="15" name="TextBox 14">
              <a:extLst>
                <a:ext uri="{FF2B5EF4-FFF2-40B4-BE49-F238E27FC236}">
                  <a16:creationId xmlns:a16="http://schemas.microsoft.com/office/drawing/2014/main" id="{AC557A09-329D-2FBD-4290-39F6849262D1}"/>
                </a:ext>
              </a:extLst>
            </p:cNvPr>
            <p:cNvSpPr txBox="1"/>
            <p:nvPr/>
          </p:nvSpPr>
          <p:spPr>
            <a:xfrm>
              <a:off x="5199855" y="7048426"/>
              <a:ext cx="4548764" cy="300240"/>
            </a:xfrm>
            <a:prstGeom prst="rect">
              <a:avLst/>
            </a:prstGeom>
            <a:noFill/>
          </p:spPr>
          <p:txBody>
            <a:bodyPr wrap="square">
              <a:spAutoFit/>
            </a:bodyPr>
            <a:lstStyle/>
            <a:p>
              <a:r>
                <a:rPr lang="en-US" sz="1200" dirty="0">
                  <a:latin typeface="IBM Plex Sans" panose="020B0503050000000000" pitchFamily="34" charset="0"/>
                </a:rPr>
                <a:t>^FATF Compliant Jurisdiction</a:t>
              </a:r>
              <a:endParaRPr lang="en-US" sz="1200" dirty="0"/>
            </a:p>
          </p:txBody>
        </p:sp>
      </p:grpSp>
      <p:sp>
        <p:nvSpPr>
          <p:cNvPr id="21" name="TextBox 20">
            <a:extLst>
              <a:ext uri="{FF2B5EF4-FFF2-40B4-BE49-F238E27FC236}">
                <a16:creationId xmlns:a16="http://schemas.microsoft.com/office/drawing/2014/main" id="{D2E7C802-8AEE-FE6E-F3B2-8167EE084404}"/>
              </a:ext>
            </a:extLst>
          </p:cNvPr>
          <p:cNvSpPr txBox="1"/>
          <p:nvPr/>
        </p:nvSpPr>
        <p:spPr>
          <a:xfrm>
            <a:off x="14029" y="719962"/>
            <a:ext cx="4196942" cy="369332"/>
          </a:xfrm>
          <a:prstGeom prst="rect">
            <a:avLst/>
          </a:prstGeom>
          <a:noFill/>
        </p:spPr>
        <p:txBody>
          <a:bodyPr wrap="square">
            <a:spAutoFit/>
          </a:bodyPr>
          <a:lstStyle/>
          <a:p>
            <a:r>
              <a:rPr lang="en-US" b="1" dirty="0">
                <a:latin typeface="IBM Plex Sans" panose="020B0503050000000000" pitchFamily="34" charset="0"/>
              </a:rPr>
              <a:t>Companies Eligible to List Securities</a:t>
            </a:r>
            <a:endParaRPr lang="en-IN" b="1" dirty="0">
              <a:latin typeface="IBM Plex Sans" panose="020B0503050000000000" pitchFamily="34" charset="0"/>
            </a:endParaRPr>
          </a:p>
        </p:txBody>
      </p:sp>
      <p:sp>
        <p:nvSpPr>
          <p:cNvPr id="22" name="TextBox 21">
            <a:extLst>
              <a:ext uri="{FF2B5EF4-FFF2-40B4-BE49-F238E27FC236}">
                <a16:creationId xmlns:a16="http://schemas.microsoft.com/office/drawing/2014/main" id="{6D6DF18B-9624-E7A9-27D5-7B2BB8AF5641}"/>
              </a:ext>
            </a:extLst>
          </p:cNvPr>
          <p:cNvSpPr txBox="1"/>
          <p:nvPr/>
        </p:nvSpPr>
        <p:spPr>
          <a:xfrm>
            <a:off x="6887079" y="642949"/>
            <a:ext cx="4196942" cy="369332"/>
          </a:xfrm>
          <a:prstGeom prst="rect">
            <a:avLst/>
          </a:prstGeom>
          <a:noFill/>
        </p:spPr>
        <p:txBody>
          <a:bodyPr wrap="square">
            <a:spAutoFit/>
          </a:bodyPr>
          <a:lstStyle/>
          <a:p>
            <a:pPr algn="ctr"/>
            <a:r>
              <a:rPr lang="en-US" b="1" dirty="0">
                <a:latin typeface="IBM Plex Sans" panose="020B0503050000000000" pitchFamily="34" charset="0"/>
              </a:rPr>
              <a:t>Type of Securities</a:t>
            </a:r>
            <a:endParaRPr lang="en-IN" b="1" dirty="0">
              <a:latin typeface="IBM Plex Sans" panose="020B0503050000000000" pitchFamily="34" charset="0"/>
            </a:endParaRPr>
          </a:p>
        </p:txBody>
      </p:sp>
    </p:spTree>
    <p:extLst>
      <p:ext uri="{BB962C8B-B14F-4D97-AF65-F5344CB8AC3E}">
        <p14:creationId xmlns:p14="http://schemas.microsoft.com/office/powerpoint/2010/main" val="20047808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4311DF2-2860-494C-95C5-DE62743EDF36}" vid="{DCC0954B-FF53-4005-835A-0D7DDA86DD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3834</TotalTime>
  <Words>1948</Words>
  <Application>Microsoft Office PowerPoint</Application>
  <PresentationFormat>Widescreen</PresentationFormat>
  <Paragraphs>344</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Aptos Display</vt:lpstr>
      <vt:lpstr>Arial</vt:lpstr>
      <vt:lpstr>Calibri</vt:lpstr>
      <vt:lpstr>IBM Plex Sans</vt:lpstr>
      <vt:lpstr>Wingdings</vt:lpstr>
      <vt:lpstr>1_Office Theme</vt:lpstr>
      <vt:lpstr>Office Theme</vt:lpstr>
      <vt:lpstr>NSE INTERNATIONAL EXCHANGE   Direct Equity Listing</vt:lpstr>
      <vt:lpstr>About NSE International Exchange (NSE IX)</vt:lpstr>
      <vt:lpstr>PowerPoint Presentation</vt:lpstr>
      <vt:lpstr>PowerPoint Presentation</vt:lpstr>
      <vt:lpstr>PowerPoint Presentation</vt:lpstr>
      <vt:lpstr>Global Stocks – Outbound Investment for Resident Indian Investors </vt:lpstr>
      <vt:lpstr>PowerPoint Presentation</vt:lpstr>
      <vt:lpstr>PowerPoint Presentation</vt:lpstr>
      <vt:lpstr>Raising Funds from IFSC </vt:lpstr>
      <vt:lpstr>Raising Funds</vt:lpstr>
      <vt:lpstr>Enabling Provision for Direct Listing</vt:lpstr>
      <vt:lpstr>PowerPoint Presentation</vt:lpstr>
      <vt:lpstr>PowerPoint Presentation</vt:lpstr>
      <vt:lpstr>Indicative Offer Timeline</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Dharmesh Tejani (BD&amp;PRODDEV)</dc:creator>
  <cp:lastModifiedBy>Dharmesh Tejani (NSEIX - BD&amp;PRODDEV)</cp:lastModifiedBy>
  <cp:revision>19</cp:revision>
  <dcterms:created xsi:type="dcterms:W3CDTF">2024-03-21T10:26:23Z</dcterms:created>
  <dcterms:modified xsi:type="dcterms:W3CDTF">2024-08-20T15:03:03Z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5f50f5-e953-4c63-867b-388561f41989_Enabled">
    <vt:lpwstr>true</vt:lpwstr>
  </property>
  <property fmtid="{D5CDD505-2E9C-101B-9397-08002B2CF9AE}" pid="3" name="MSIP_Label_305f50f5-e953-4c63-867b-388561f41989_SetDate">
    <vt:lpwstr>2024-03-21T10:32:11Z</vt:lpwstr>
  </property>
  <property fmtid="{D5CDD505-2E9C-101B-9397-08002B2CF9AE}" pid="4" name="MSIP_Label_305f50f5-e953-4c63-867b-388561f41989_Method">
    <vt:lpwstr>Privileged</vt:lpwstr>
  </property>
  <property fmtid="{D5CDD505-2E9C-101B-9397-08002B2CF9AE}" pid="5" name="MSIP_Label_305f50f5-e953-4c63-867b-388561f41989_Name">
    <vt:lpwstr>305f50f5-e953-4c63-867b-388561f41989</vt:lpwstr>
  </property>
  <property fmtid="{D5CDD505-2E9C-101B-9397-08002B2CF9AE}" pid="6" name="MSIP_Label_305f50f5-e953-4c63-867b-388561f41989_SiteId">
    <vt:lpwstr>fb8ed654-3195-4846-ac37-491dc8a2349e</vt:lpwstr>
  </property>
  <property fmtid="{D5CDD505-2E9C-101B-9397-08002B2CF9AE}" pid="7" name="MSIP_Label_305f50f5-e953-4c63-867b-388561f41989_ActionId">
    <vt:lpwstr>34804b10-1595-40dc-af3b-cee348dd5465</vt:lpwstr>
  </property>
  <property fmtid="{D5CDD505-2E9C-101B-9397-08002B2CF9AE}" pid="8" name="MSIP_Label_305f50f5-e953-4c63-867b-388561f41989_ContentBits">
    <vt:lpwstr>2</vt:lpwstr>
  </property>
  <property fmtid="{D5CDD505-2E9C-101B-9397-08002B2CF9AE}" pid="9" name="ClassificationContentMarkingFooterLocations">
    <vt:lpwstr>1_Office Theme:3</vt:lpwstr>
  </property>
  <property fmtid="{D5CDD505-2E9C-101B-9397-08002B2CF9AE}" pid="10" name="ClassificationContentMarkingFooterText">
    <vt:lpwstr>Non-Confidential</vt:lpwstr>
  </property>
</Properties>
</file>